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67" r:id="rId5"/>
    <p:sldId id="293" r:id="rId6"/>
    <p:sldId id="294" r:id="rId7"/>
    <p:sldId id="273" r:id="rId8"/>
    <p:sldId id="288" r:id="rId9"/>
    <p:sldId id="260" r:id="rId10"/>
    <p:sldId id="298" r:id="rId11"/>
    <p:sldId id="271" r:id="rId12"/>
    <p:sldId id="272" r:id="rId13"/>
    <p:sldId id="279" r:id="rId14"/>
    <p:sldId id="282" r:id="rId15"/>
    <p:sldId id="283" r:id="rId16"/>
    <p:sldId id="281" r:id="rId17"/>
    <p:sldId id="285" r:id="rId18"/>
    <p:sldId id="296" r:id="rId19"/>
    <p:sldId id="276" r:id="rId20"/>
    <p:sldId id="277" r:id="rId21"/>
    <p:sldId id="295" r:id="rId22"/>
    <p:sldId id="278" r:id="rId23"/>
    <p:sldId id="269" r:id="rId24"/>
    <p:sldId id="270" r:id="rId25"/>
    <p:sldId id="297" r:id="rId26"/>
    <p:sldId id="286" r:id="rId2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386" autoAdjust="0"/>
  </p:normalViewPr>
  <p:slideViewPr>
    <p:cSldViewPr snapToGrid="0" snapToObjects="1">
      <p:cViewPr varScale="1">
        <p:scale>
          <a:sx n="134" d="100"/>
          <a:sy n="134" d="100"/>
        </p:scale>
        <p:origin x="750" y="1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3FCFE-C9FE-7E42-85E3-624D3471CDFF}" type="datetimeFigureOut">
              <a:rPr lang="nb-NO" smtClean="0"/>
              <a:t>22.05.2025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43EBB1-ABED-BB45-9206-1141FFCC6C77}" type="slidenum">
              <a:rPr lang="nb-NO" smtClean="0"/>
              <a:t>‹#›</a:t>
            </a:fld>
            <a:endParaRPr lang="nb-NO"/>
          </a:p>
        </p:txBody>
      </p:sp>
    </p:spTree>
    <p:extLst>
      <p:ext uri="{BB962C8B-B14F-4D97-AF65-F5344CB8AC3E}">
        <p14:creationId xmlns:p14="http://schemas.microsoft.com/office/powerpoint/2010/main" val="499433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DB43EBB1-ABED-BB45-9206-1141FFCC6C77}" type="slidenum">
              <a:rPr lang="nb-NO" smtClean="0"/>
              <a:t>1</a:t>
            </a:fld>
            <a:endParaRPr lang="nb-NO"/>
          </a:p>
        </p:txBody>
      </p:sp>
    </p:spTree>
    <p:extLst>
      <p:ext uri="{BB962C8B-B14F-4D97-AF65-F5344CB8AC3E}">
        <p14:creationId xmlns:p14="http://schemas.microsoft.com/office/powerpoint/2010/main" val="2374557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6A9B-5F10-F300-6925-1DC3477D05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8F8FE-E3A8-7E63-BA16-78ADC487D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A56C7-CCFA-8B19-F134-2DF74C4DEF31}"/>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6F80A5B4-A341-62C5-C1A5-464B376F5FC6}"/>
              </a:ext>
            </a:extLst>
          </p:cNvPr>
          <p:cNvSpPr>
            <a:spLocks noGrp="1"/>
          </p:cNvSpPr>
          <p:nvPr>
            <p:ph type="sldNum" sz="quarter" idx="5"/>
          </p:nvPr>
        </p:nvSpPr>
        <p:spPr/>
        <p:txBody>
          <a:bodyPr/>
          <a:lstStyle/>
          <a:p>
            <a:fld id="{A2970FAB-6852-4830-965D-B5FBF7F5521D}" type="slidenum">
              <a:rPr lang="en-US" smtClean="0"/>
              <a:t>16</a:t>
            </a:fld>
            <a:endParaRPr lang="en-US"/>
          </a:p>
        </p:txBody>
      </p:sp>
    </p:spTree>
    <p:extLst>
      <p:ext uri="{BB962C8B-B14F-4D97-AF65-F5344CB8AC3E}">
        <p14:creationId xmlns:p14="http://schemas.microsoft.com/office/powerpoint/2010/main" val="1510466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2970FAB-6852-4830-965D-B5FBF7F5521D}" type="slidenum">
              <a:rPr lang="en-US" smtClean="0"/>
              <a:t>17</a:t>
            </a:fld>
            <a:endParaRPr lang="en-US"/>
          </a:p>
        </p:txBody>
      </p:sp>
    </p:spTree>
    <p:extLst>
      <p:ext uri="{BB962C8B-B14F-4D97-AF65-F5344CB8AC3E}">
        <p14:creationId xmlns:p14="http://schemas.microsoft.com/office/powerpoint/2010/main" val="270143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970FAB-6852-4830-965D-B5FBF7F5521D}" type="slidenum">
              <a:rPr lang="en-US" smtClean="0"/>
              <a:t>18</a:t>
            </a:fld>
            <a:endParaRPr lang="en-US"/>
          </a:p>
        </p:txBody>
      </p:sp>
    </p:spTree>
    <p:extLst>
      <p:ext uri="{BB962C8B-B14F-4D97-AF65-F5344CB8AC3E}">
        <p14:creationId xmlns:p14="http://schemas.microsoft.com/office/powerpoint/2010/main" val="626281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970FAB-6852-4830-965D-B5FBF7F5521D}" type="slidenum">
              <a:rPr lang="en-US" smtClean="0"/>
              <a:t>19</a:t>
            </a:fld>
            <a:endParaRPr lang="en-US"/>
          </a:p>
        </p:txBody>
      </p:sp>
    </p:spTree>
    <p:extLst>
      <p:ext uri="{BB962C8B-B14F-4D97-AF65-F5344CB8AC3E}">
        <p14:creationId xmlns:p14="http://schemas.microsoft.com/office/powerpoint/2010/main" val="3848906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43EBB1-ABED-BB45-9206-1141FFCC6C77}" type="slidenum">
              <a:rPr lang="nb-NO" smtClean="0"/>
              <a:t>23</a:t>
            </a:fld>
            <a:endParaRPr lang="nb-NO"/>
          </a:p>
        </p:txBody>
      </p:sp>
    </p:spTree>
    <p:extLst>
      <p:ext uri="{BB962C8B-B14F-4D97-AF65-F5344CB8AC3E}">
        <p14:creationId xmlns:p14="http://schemas.microsoft.com/office/powerpoint/2010/main" val="213889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DB43EBB1-ABED-BB45-9206-1141FFCC6C77}" type="slidenum">
              <a:rPr lang="nb-NO" smtClean="0"/>
              <a:t>3</a:t>
            </a:fld>
            <a:endParaRPr lang="nb-NO"/>
          </a:p>
        </p:txBody>
      </p:sp>
    </p:spTree>
    <p:extLst>
      <p:ext uri="{BB962C8B-B14F-4D97-AF65-F5344CB8AC3E}">
        <p14:creationId xmlns:p14="http://schemas.microsoft.com/office/powerpoint/2010/main" val="181689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43EBB1-ABED-BB45-9206-1141FFCC6C77}" type="slidenum">
              <a:rPr lang="nb-NO" smtClean="0"/>
              <a:t>4</a:t>
            </a:fld>
            <a:endParaRPr lang="nb-NO"/>
          </a:p>
        </p:txBody>
      </p:sp>
    </p:spTree>
    <p:extLst>
      <p:ext uri="{BB962C8B-B14F-4D97-AF65-F5344CB8AC3E}">
        <p14:creationId xmlns:p14="http://schemas.microsoft.com/office/powerpoint/2010/main" val="3772395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B43EBB1-ABED-BB45-9206-1141FFCC6C77}" type="slidenum">
              <a:rPr lang="nb-NO" smtClean="0"/>
              <a:t>6</a:t>
            </a:fld>
            <a:endParaRPr lang="nb-NO"/>
          </a:p>
        </p:txBody>
      </p:sp>
    </p:spTree>
    <p:extLst>
      <p:ext uri="{BB962C8B-B14F-4D97-AF65-F5344CB8AC3E}">
        <p14:creationId xmlns:p14="http://schemas.microsoft.com/office/powerpoint/2010/main" val="1098048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43EBB1-ABED-BB45-9206-1141FFCC6C77}" type="slidenum">
              <a:rPr lang="nb-NO" smtClean="0"/>
              <a:t>7</a:t>
            </a:fld>
            <a:endParaRPr lang="nb-NO"/>
          </a:p>
        </p:txBody>
      </p:sp>
    </p:spTree>
    <p:extLst>
      <p:ext uri="{BB962C8B-B14F-4D97-AF65-F5344CB8AC3E}">
        <p14:creationId xmlns:p14="http://schemas.microsoft.com/office/powerpoint/2010/main" val="167073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43EBB1-ABED-BB45-9206-1141FFCC6C77}" type="slidenum">
              <a:rPr lang="nb-NO" smtClean="0"/>
              <a:t>8</a:t>
            </a:fld>
            <a:endParaRPr lang="nb-NO"/>
          </a:p>
        </p:txBody>
      </p:sp>
    </p:spTree>
    <p:extLst>
      <p:ext uri="{BB962C8B-B14F-4D97-AF65-F5344CB8AC3E}">
        <p14:creationId xmlns:p14="http://schemas.microsoft.com/office/powerpoint/2010/main" val="638539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43EBB1-ABED-BB45-9206-1141FFCC6C77}" type="slidenum">
              <a:rPr lang="nb-NO" smtClean="0"/>
              <a:t>9</a:t>
            </a:fld>
            <a:endParaRPr lang="nb-NO"/>
          </a:p>
        </p:txBody>
      </p:sp>
    </p:spTree>
    <p:extLst>
      <p:ext uri="{BB962C8B-B14F-4D97-AF65-F5344CB8AC3E}">
        <p14:creationId xmlns:p14="http://schemas.microsoft.com/office/powerpoint/2010/main" val="2814034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B43EBB1-ABED-BB45-9206-1141FFCC6C77}" type="slidenum">
              <a:rPr lang="nb-NO" smtClean="0"/>
              <a:t>10</a:t>
            </a:fld>
            <a:endParaRPr lang="nb-NO"/>
          </a:p>
        </p:txBody>
      </p:sp>
    </p:spTree>
    <p:extLst>
      <p:ext uri="{BB962C8B-B14F-4D97-AF65-F5344CB8AC3E}">
        <p14:creationId xmlns:p14="http://schemas.microsoft.com/office/powerpoint/2010/main" val="2614893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B43EBB1-ABED-BB45-9206-1141FFCC6C77}" type="slidenum">
              <a:rPr lang="nb-NO" smtClean="0"/>
              <a:t>11</a:t>
            </a:fld>
            <a:endParaRPr lang="nb-NO"/>
          </a:p>
        </p:txBody>
      </p:sp>
    </p:spTree>
    <p:extLst>
      <p:ext uri="{BB962C8B-B14F-4D97-AF65-F5344CB8AC3E}">
        <p14:creationId xmlns:p14="http://schemas.microsoft.com/office/powerpoint/2010/main" val="250544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524000" y="1122363"/>
            <a:ext cx="9144000" cy="2387600"/>
          </a:xfrm>
        </p:spPr>
        <p:txBody>
          <a:bodyPr anchor="b"/>
          <a:lstStyle>
            <a:lvl1pPr algn="ctr">
              <a:defRPr sz="6000"/>
            </a:lvl1pPr>
          </a:lstStyle>
          <a:p>
            <a:r>
              <a:rPr lang="nb-NO" noProof="0" dirty="0" err="1"/>
              <a:t>Click</a:t>
            </a:r>
            <a:r>
              <a:rPr lang="nb-NO" noProof="0" dirty="0"/>
              <a:t> to </a:t>
            </a:r>
            <a:r>
              <a:rPr lang="nb-NO" noProof="0" dirty="0" err="1"/>
              <a:t>add</a:t>
            </a:r>
            <a:r>
              <a:rPr lang="nb-NO" noProof="0" dirty="0"/>
              <a:t> a </a:t>
            </a:r>
            <a:r>
              <a:rPr lang="nb-NO" noProof="0" dirty="0" err="1"/>
              <a:t>title</a:t>
            </a:r>
            <a:endParaRPr lang="nb-NO" noProof="0" dirty="0"/>
          </a:p>
        </p:txBody>
      </p:sp>
      <p:sp>
        <p:nvSpPr>
          <p:cNvPr id="3" name="Undertittel 2"/>
          <p:cNvSpPr>
            <a:spLocks noGrp="1"/>
          </p:cNvSpPr>
          <p:nvPr>
            <p:ph type="subTitle" idx="1" hasCustomPrompt="1"/>
          </p:nvPr>
        </p:nvSpPr>
        <p:spPr>
          <a:xfrm>
            <a:off x="1524000" y="3602038"/>
            <a:ext cx="9144000" cy="1655762"/>
          </a:xfrm>
        </p:spPr>
        <p:txBody>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err="1"/>
              <a:t>Click</a:t>
            </a:r>
            <a:r>
              <a:rPr lang="nb-NO" dirty="0"/>
              <a:t> to </a:t>
            </a:r>
            <a:r>
              <a:rPr lang="nb-NO" dirty="0" err="1"/>
              <a:t>add</a:t>
            </a:r>
            <a:r>
              <a:rPr lang="nb-NO" dirty="0"/>
              <a:t> </a:t>
            </a:r>
            <a:r>
              <a:rPr lang="nb-NO" dirty="0" err="1"/>
              <a:t>subtitle</a:t>
            </a:r>
            <a:endParaRPr lang="nb-NO" dirty="0"/>
          </a:p>
        </p:txBody>
      </p:sp>
      <p:sp>
        <p:nvSpPr>
          <p:cNvPr id="4" name="Plassholder for dato 3"/>
          <p:cNvSpPr>
            <a:spLocks noGrp="1"/>
          </p:cNvSpPr>
          <p:nvPr>
            <p:ph type="dt" sz="half" idx="10"/>
          </p:nvPr>
        </p:nvSpPr>
        <p:spPr/>
        <p:txBody>
          <a:bodyPr/>
          <a:lstStyle/>
          <a:p>
            <a:fld id="{3B00412D-410A-0544-AFAD-8990DC00A3DB}" type="datetimeFigureOut">
              <a:rPr lang="nb-NO" smtClean="0"/>
              <a:t>22.05.2025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loddrett tekst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dato 3"/>
          <p:cNvSpPr>
            <a:spLocks noGrp="1"/>
          </p:cNvSpPr>
          <p:nvPr>
            <p:ph type="dt" sz="half" idx="10"/>
          </p:nvPr>
        </p:nvSpPr>
        <p:spPr/>
        <p:txBody>
          <a:bodyPr/>
          <a:lstStyle/>
          <a:p>
            <a:fld id="{3B00412D-410A-0544-AFAD-8990DC00A3DB}" type="datetimeFigureOut">
              <a:rPr lang="nb-NO" smtClean="0"/>
              <a:t>22.05.2025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dato 3"/>
          <p:cNvSpPr>
            <a:spLocks noGrp="1"/>
          </p:cNvSpPr>
          <p:nvPr>
            <p:ph type="dt" sz="half" idx="10"/>
          </p:nvPr>
        </p:nvSpPr>
        <p:spPr/>
        <p:txBody>
          <a:bodyPr/>
          <a:lstStyle/>
          <a:p>
            <a:fld id="{3B00412D-410A-0544-AFAD-8990DC00A3DB}" type="datetimeFigureOut">
              <a:rPr lang="nb-NO" smtClean="0"/>
              <a:t>22.05.2025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dato 3"/>
          <p:cNvSpPr>
            <a:spLocks noGrp="1"/>
          </p:cNvSpPr>
          <p:nvPr>
            <p:ph type="dt" sz="half" idx="10"/>
          </p:nvPr>
        </p:nvSpPr>
        <p:spPr/>
        <p:txBody>
          <a:bodyPr/>
          <a:lstStyle/>
          <a:p>
            <a:fld id="{3B00412D-410A-0544-AFAD-8990DC00A3DB}" type="datetimeFigureOut">
              <a:rPr lang="nb-NO" smtClean="0"/>
              <a:t>22.05.2025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ssholder for dato 3"/>
          <p:cNvSpPr>
            <a:spLocks noGrp="1"/>
          </p:cNvSpPr>
          <p:nvPr>
            <p:ph type="dt" sz="half" idx="10"/>
          </p:nvPr>
        </p:nvSpPr>
        <p:spPr/>
        <p:txBody>
          <a:bodyPr/>
          <a:lstStyle/>
          <a:p>
            <a:fld id="{3B00412D-410A-0544-AFAD-8990DC00A3DB}" type="datetimeFigureOut">
              <a:rPr lang="nb-NO" smtClean="0"/>
              <a:t>22.05.2025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Plassholder for dato 4"/>
          <p:cNvSpPr>
            <a:spLocks noGrp="1"/>
          </p:cNvSpPr>
          <p:nvPr>
            <p:ph type="dt" sz="half" idx="10"/>
          </p:nvPr>
        </p:nvSpPr>
        <p:spPr/>
        <p:txBody>
          <a:bodyPr/>
          <a:lstStyle/>
          <a:p>
            <a:fld id="{3B00412D-410A-0544-AFAD-8990DC00A3DB}" type="datetimeFigureOut">
              <a:rPr lang="nb-NO" smtClean="0"/>
              <a:t>22.05.2025</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ssholder for innhold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ssholder for innhold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Plassholder for dato 6"/>
          <p:cNvSpPr>
            <a:spLocks noGrp="1"/>
          </p:cNvSpPr>
          <p:nvPr>
            <p:ph type="dt" sz="half" idx="10"/>
          </p:nvPr>
        </p:nvSpPr>
        <p:spPr/>
        <p:txBody>
          <a:bodyPr/>
          <a:lstStyle/>
          <a:p>
            <a:fld id="{3B00412D-410A-0544-AFAD-8990DC00A3DB}" type="datetimeFigureOut">
              <a:rPr lang="nb-NO" smtClean="0"/>
              <a:t>22.05.2025</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dirty="0"/>
          </a:p>
        </p:txBody>
      </p:sp>
      <p:sp>
        <p:nvSpPr>
          <p:cNvPr id="3" name="Plassholder for dato 2"/>
          <p:cNvSpPr>
            <a:spLocks noGrp="1"/>
          </p:cNvSpPr>
          <p:nvPr>
            <p:ph type="dt" sz="half" idx="10"/>
          </p:nvPr>
        </p:nvSpPr>
        <p:spPr/>
        <p:txBody>
          <a:bodyPr/>
          <a:lstStyle/>
          <a:p>
            <a:fld id="{3B00412D-410A-0544-AFAD-8990DC00A3DB}" type="datetimeFigureOut">
              <a:rPr lang="nb-NO" smtClean="0"/>
              <a:t>22.05.2025</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B00412D-410A-0544-AFAD-8990DC00A3DB}" type="datetimeFigureOut">
              <a:rPr lang="nb-NO" smtClean="0"/>
              <a:t>22.05.2025</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Plassholder for dato 4"/>
          <p:cNvSpPr>
            <a:spLocks noGrp="1"/>
          </p:cNvSpPr>
          <p:nvPr>
            <p:ph type="dt" sz="half" idx="10"/>
          </p:nvPr>
        </p:nvSpPr>
        <p:spPr/>
        <p:txBody>
          <a:bodyPr/>
          <a:lstStyle/>
          <a:p>
            <a:fld id="{3B00412D-410A-0544-AFAD-8990DC00A3DB}" type="datetimeFigureOut">
              <a:rPr lang="nb-NO" smtClean="0"/>
              <a:t>22.05.2025</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Plassholder for dato 4"/>
          <p:cNvSpPr>
            <a:spLocks noGrp="1"/>
          </p:cNvSpPr>
          <p:nvPr>
            <p:ph type="dt" sz="half" idx="10"/>
          </p:nvPr>
        </p:nvSpPr>
        <p:spPr/>
        <p:txBody>
          <a:bodyPr/>
          <a:lstStyle/>
          <a:p>
            <a:fld id="{3B00412D-410A-0544-AFAD-8990DC00A3DB}" type="datetimeFigureOut">
              <a:rPr lang="nb-NO" smtClean="0"/>
              <a:t>22.05.2025</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A40483C3-7620-E64C-8560-5D5B4A7B6EF1}" type="slidenum">
              <a:rPr lang="nb-NO" smtClean="0"/>
              <a:t>‹#›</a:t>
            </a:fld>
            <a:endParaRPr lang="nb-NO"/>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8000" b="-8000"/>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dirty="0" err="1"/>
              <a:t>Click</a:t>
            </a:r>
            <a:r>
              <a:rPr lang="nb-NO" dirty="0"/>
              <a:t> to </a:t>
            </a:r>
            <a:r>
              <a:rPr lang="nb-NO" dirty="0" err="1"/>
              <a:t>add</a:t>
            </a:r>
            <a:r>
              <a:rPr lang="nb-NO" dirty="0"/>
              <a:t> a </a:t>
            </a:r>
            <a:r>
              <a:rPr lang="nb-NO" dirty="0" err="1"/>
              <a:t>title</a:t>
            </a:r>
            <a:endParaRPr lang="nb-NO" dirty="0"/>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3B00412D-410A-0544-AFAD-8990DC00A3DB}" type="datetimeFigureOut">
              <a:rPr lang="nb-NO" smtClean="0"/>
              <a:pPr/>
              <a:t>22.05.2025</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A40483C3-7620-E64C-8560-5D5B4A7B6EF1}" type="slidenum">
              <a:rPr lang="nb-NO" smtClean="0"/>
              <a:pPr/>
              <a:t>‹#›</a:t>
            </a:fld>
            <a:endParaRPr lang="nb-NO"/>
          </a:p>
        </p:txBody>
      </p:sp>
      <p:pic>
        <p:nvPicPr>
          <p:cNvPr id="8" name="Bild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6400" y="5432400"/>
            <a:ext cx="925200" cy="925200"/>
          </a:xfrm>
          <a:prstGeom prst="rect">
            <a:avLst/>
          </a:prstGeom>
        </p:spPr>
      </p:pic>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ves.reecht@hi.n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hector.andrade@hi.n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hyperlink" Target="https://www.iattc.org/GetAttachment/c06cfdf2-594b-4859-905b-515839f52f13/DOR-01-PRES_Determinacion-de-edad-y-crecimiento-en-escamas-de-dorados-capturado-en-aguas-del-Oceano-Pacifico-Suroriental-durante-el-periodo-de-jun-2009-a-dic-2012.pdf" TargetMode="Externa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github.com/DeepWaterIMR/ggFishPlots"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aquamaps.org/receive.php?type_of_map=regular&amp;map=cached" TargetMode="External"/><Relationship Id="rId5" Type="http://schemas.openxmlformats.org/officeDocument/2006/relationships/image" Target="../media/image34.jpg"/><Relationship Id="rId4" Type="http://schemas.openxmlformats.org/officeDocument/2006/relationships/hyperlink" Target="https://www.fishbase.se/summary/speciessummary.php?genusname=Coryphaena&amp;speciesname=hippuru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connect.fisheries.noaa.gov/natural-mortality-too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20.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ctrTitle"/>
          </p:nvPr>
        </p:nvSpPr>
        <p:spPr>
          <a:xfrm>
            <a:off x="1524000" y="923263"/>
            <a:ext cx="9144000" cy="2387600"/>
          </a:xfrm>
        </p:spPr>
        <p:txBody>
          <a:bodyPr>
            <a:noAutofit/>
          </a:bodyPr>
          <a:lstStyle/>
          <a:p>
            <a:r>
              <a:rPr lang="es-ES" sz="4400" noProof="0" dirty="0"/>
              <a:t>Taller Regional de Evaluación de Recursos Pesqueros con Datos Limitados y Pesquería del Dorado en el Océano Pacífico Oriental</a:t>
            </a:r>
            <a:endParaRPr lang="es-CO" sz="4400" noProof="0" dirty="0"/>
          </a:p>
        </p:txBody>
      </p:sp>
      <p:sp>
        <p:nvSpPr>
          <p:cNvPr id="5" name="Undertittel 4"/>
          <p:cNvSpPr>
            <a:spLocks noGrp="1"/>
          </p:cNvSpPr>
          <p:nvPr>
            <p:ph type="subTitle" idx="1"/>
          </p:nvPr>
        </p:nvSpPr>
        <p:spPr>
          <a:xfrm>
            <a:off x="1524000" y="3646056"/>
            <a:ext cx="9144000" cy="2876188"/>
          </a:xfrm>
        </p:spPr>
        <p:txBody>
          <a:bodyPr>
            <a:normAutofit/>
          </a:bodyPr>
          <a:lstStyle/>
          <a:p>
            <a:r>
              <a:rPr lang="es-CO" sz="2900" b="1" noProof="0" dirty="0">
                <a:latin typeface="Calibri" panose="020F0502020204030204" pitchFamily="34" charset="0"/>
              </a:rPr>
              <a:t>Yves Reecht (</a:t>
            </a:r>
            <a:r>
              <a:rPr lang="es-CO" sz="2900" b="1" noProof="0" dirty="0" err="1">
                <a:latin typeface="Calibri" panose="020F0502020204030204" pitchFamily="34" charset="0"/>
                <a:hlinkClick r:id="rId3">
                  <a:extLst>
                    <a:ext uri="{A12FA001-AC4F-418D-AE19-62706E023703}">
                      <ahyp:hlinkClr xmlns:ahyp="http://schemas.microsoft.com/office/drawing/2018/hyperlinkcolor" val="tx"/>
                    </a:ext>
                  </a:extLst>
                </a:hlinkClick>
              </a:rPr>
              <a:t>yves.reecht@hi.no</a:t>
            </a:r>
            <a:r>
              <a:rPr lang="es-CO" sz="2900" b="1" noProof="0" dirty="0">
                <a:latin typeface="Calibri" panose="020F0502020204030204" pitchFamily="34" charset="0"/>
              </a:rPr>
              <a:t>)  </a:t>
            </a:r>
          </a:p>
          <a:p>
            <a:r>
              <a:rPr lang="es-CO" sz="2900" b="1" noProof="0" dirty="0">
                <a:latin typeface="Calibri" panose="020F0502020204030204" pitchFamily="34" charset="0"/>
              </a:rPr>
              <a:t>Hector Andrade (</a:t>
            </a:r>
            <a:r>
              <a:rPr lang="es-CO" sz="2900" b="1" noProof="0" dirty="0" err="1">
                <a:latin typeface="Calibri" panose="020F0502020204030204" pitchFamily="34" charset="0"/>
                <a:hlinkClick r:id="rId4">
                  <a:extLst>
                    <a:ext uri="{A12FA001-AC4F-418D-AE19-62706E023703}">
                      <ahyp:hlinkClr xmlns:ahyp="http://schemas.microsoft.com/office/drawing/2018/hyperlinkcolor" val="tx"/>
                    </a:ext>
                  </a:extLst>
                </a:hlinkClick>
              </a:rPr>
              <a:t>hector.andrade@hi.no</a:t>
            </a:r>
            <a:r>
              <a:rPr lang="es-CO" sz="2900" b="1" noProof="0" dirty="0">
                <a:latin typeface="Calibri" panose="020F0502020204030204" pitchFamily="34" charset="0"/>
              </a:rPr>
              <a:t>)</a:t>
            </a:r>
          </a:p>
          <a:p>
            <a:endParaRPr lang="es-CO" sz="2000" b="1" noProof="0" dirty="0">
              <a:latin typeface="Calibri" panose="020F0502020204030204" pitchFamily="34" charset="0"/>
            </a:endParaRPr>
          </a:p>
          <a:p>
            <a:r>
              <a:rPr lang="es-CO" sz="2600" noProof="0" dirty="0">
                <a:latin typeface="Calibri" panose="020F0502020204030204" pitchFamily="34" charset="0"/>
              </a:rPr>
              <a:t>Instituto de Investigaciones Marinas </a:t>
            </a:r>
          </a:p>
          <a:p>
            <a:r>
              <a:rPr lang="es-CO" sz="2600" dirty="0">
                <a:latin typeface="Calibri" panose="020F0502020204030204" pitchFamily="34" charset="0"/>
              </a:rPr>
              <a:t>Cali, Colombia 26-29 de Mayo 2025</a:t>
            </a:r>
            <a:endParaRPr lang="es-CO" sz="2600" noProof="0" dirty="0">
              <a:latin typeface="Calibri" panose="020F0502020204030204" pitchFamily="34" charset="0"/>
            </a:endParaRPr>
          </a:p>
        </p:txBody>
      </p:sp>
    </p:spTree>
    <p:extLst>
      <p:ext uri="{BB962C8B-B14F-4D97-AF65-F5344CB8AC3E}">
        <p14:creationId xmlns:p14="http://schemas.microsoft.com/office/powerpoint/2010/main" val="392548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1FE10-0D2F-6469-5741-D9539B79D5CF}"/>
              </a:ext>
            </a:extLst>
          </p:cNvPr>
          <p:cNvSpPr>
            <a:spLocks noGrp="1"/>
          </p:cNvSpPr>
          <p:nvPr>
            <p:ph type="title"/>
          </p:nvPr>
        </p:nvSpPr>
        <p:spPr>
          <a:xfrm>
            <a:off x="838200" y="365125"/>
            <a:ext cx="7741444" cy="1325563"/>
          </a:xfrm>
        </p:spPr>
        <p:txBody>
          <a:bodyPr/>
          <a:lstStyle/>
          <a:p>
            <a:r>
              <a:rPr lang="nb-NO" dirty="0" err="1"/>
              <a:t>Determinando</a:t>
            </a:r>
            <a:r>
              <a:rPr lang="nb-NO" dirty="0"/>
              <a:t> </a:t>
            </a:r>
            <a:r>
              <a:rPr lang="nb-NO" dirty="0" err="1"/>
              <a:t>edad</a:t>
            </a:r>
            <a:r>
              <a:rPr lang="nb-NO" dirty="0"/>
              <a:t> en </a:t>
            </a:r>
            <a:r>
              <a:rPr lang="nb-NO" dirty="0" err="1"/>
              <a:t>dorado</a:t>
            </a:r>
            <a:endParaRPr lang="en-US" dirty="0"/>
          </a:p>
        </p:txBody>
      </p:sp>
      <p:pic>
        <p:nvPicPr>
          <p:cNvPr id="8" name="Content Placeholder 7">
            <a:extLst>
              <a:ext uri="{FF2B5EF4-FFF2-40B4-BE49-F238E27FC236}">
                <a16:creationId xmlns:a16="http://schemas.microsoft.com/office/drawing/2014/main" id="{091BFFC3-CF41-DE59-59FA-94CCE0FEAF1A}"/>
              </a:ext>
            </a:extLst>
          </p:cNvPr>
          <p:cNvPicPr>
            <a:picLocks noGrp="1" noChangeAspect="1"/>
          </p:cNvPicPr>
          <p:nvPr>
            <p:ph sz="half" idx="1"/>
          </p:nvPr>
        </p:nvPicPr>
        <p:blipFill>
          <a:blip r:embed="rId3"/>
          <a:stretch>
            <a:fillRect/>
          </a:stretch>
        </p:blipFill>
        <p:spPr>
          <a:xfrm>
            <a:off x="5259327" y="1581939"/>
            <a:ext cx="6435179" cy="4726503"/>
          </a:xfrm>
        </p:spPr>
      </p:pic>
      <p:pic>
        <p:nvPicPr>
          <p:cNvPr id="13" name="Content Placeholder 12">
            <a:extLst>
              <a:ext uri="{FF2B5EF4-FFF2-40B4-BE49-F238E27FC236}">
                <a16:creationId xmlns:a16="http://schemas.microsoft.com/office/drawing/2014/main" id="{9A896502-B297-3D50-4F3A-3893DBC7B6D0}"/>
              </a:ext>
            </a:extLst>
          </p:cNvPr>
          <p:cNvPicPr>
            <a:picLocks noGrp="1" noChangeAspect="1"/>
          </p:cNvPicPr>
          <p:nvPr>
            <p:ph sz="half" idx="2"/>
          </p:nvPr>
        </p:nvPicPr>
        <p:blipFill>
          <a:blip r:embed="rId4"/>
          <a:srcRect l="68306" t="54113"/>
          <a:stretch/>
        </p:blipFill>
        <p:spPr>
          <a:xfrm>
            <a:off x="676140" y="1790088"/>
            <a:ext cx="4051397" cy="3668225"/>
          </a:xfrm>
        </p:spPr>
      </p:pic>
      <p:sp>
        <p:nvSpPr>
          <p:cNvPr id="10" name="TextBox 9">
            <a:extLst>
              <a:ext uri="{FF2B5EF4-FFF2-40B4-BE49-F238E27FC236}">
                <a16:creationId xmlns:a16="http://schemas.microsoft.com/office/drawing/2014/main" id="{606F3B44-76C9-53AD-3F5F-5BD4C191AEB2}"/>
              </a:ext>
            </a:extLst>
          </p:cNvPr>
          <p:cNvSpPr txBox="1"/>
          <p:nvPr/>
        </p:nvSpPr>
        <p:spPr>
          <a:xfrm>
            <a:off x="497494" y="6304110"/>
            <a:ext cx="10747420" cy="523220"/>
          </a:xfrm>
          <a:prstGeom prst="rect">
            <a:avLst/>
          </a:prstGeom>
          <a:noFill/>
        </p:spPr>
        <p:txBody>
          <a:bodyPr wrap="square">
            <a:spAutoFit/>
          </a:bodyPr>
          <a:lstStyle/>
          <a:p>
            <a:r>
              <a:rPr lang="en-US" sz="1400" dirty="0">
                <a:solidFill>
                  <a:schemeClr val="bg1"/>
                </a:solidFill>
                <a:hlinkClick r:id="rId5">
                  <a:extLst>
                    <a:ext uri="{A12FA001-AC4F-418D-AE19-62706E023703}">
                      <ahyp:hlinkClr xmlns:ahyp="http://schemas.microsoft.com/office/drawing/2018/hyperlinkcolor" val="tx"/>
                    </a:ext>
                  </a:extLst>
                </a:hlinkClick>
              </a:rPr>
              <a:t>https://www.iattc.org/GetAttachment/c06cfdf2-594b-4859-905b-515839f52f13/DOR-01-PRES_Determinacion-de-edad-y-crecimiento-en-escamas-de-dorados-capturado-en-aguas-del-Oceano-Pacifico-Suroriental-durante-el-periodo-de-jun-2009-a-dic-2012.pdf</a:t>
            </a:r>
            <a:r>
              <a:rPr lang="en-US" sz="1400" dirty="0">
                <a:solidFill>
                  <a:schemeClr val="bg1"/>
                </a:solidFill>
              </a:rPr>
              <a:t> </a:t>
            </a:r>
          </a:p>
        </p:txBody>
      </p:sp>
      <p:pic>
        <p:nvPicPr>
          <p:cNvPr id="15" name="Picture 14">
            <a:extLst>
              <a:ext uri="{FF2B5EF4-FFF2-40B4-BE49-F238E27FC236}">
                <a16:creationId xmlns:a16="http://schemas.microsoft.com/office/drawing/2014/main" id="{9117102E-D13A-F496-6B2D-2FC47EA125B1}"/>
              </a:ext>
            </a:extLst>
          </p:cNvPr>
          <p:cNvPicPr>
            <a:picLocks noChangeAspect="1"/>
          </p:cNvPicPr>
          <p:nvPr/>
        </p:nvPicPr>
        <p:blipFill>
          <a:blip r:embed="rId6"/>
          <a:stretch>
            <a:fillRect/>
          </a:stretch>
        </p:blipFill>
        <p:spPr>
          <a:xfrm>
            <a:off x="8017098" y="84463"/>
            <a:ext cx="3959223" cy="1459496"/>
          </a:xfrm>
          <a:prstGeom prst="rect">
            <a:avLst/>
          </a:prstGeom>
        </p:spPr>
      </p:pic>
      <p:sp>
        <p:nvSpPr>
          <p:cNvPr id="16" name="Arrow: Right 15">
            <a:extLst>
              <a:ext uri="{FF2B5EF4-FFF2-40B4-BE49-F238E27FC236}">
                <a16:creationId xmlns:a16="http://schemas.microsoft.com/office/drawing/2014/main" id="{12BE6E6B-FF7E-3F75-E510-0D31BC7291C3}"/>
              </a:ext>
            </a:extLst>
          </p:cNvPr>
          <p:cNvSpPr/>
          <p:nvPr/>
        </p:nvSpPr>
        <p:spPr>
          <a:xfrm>
            <a:off x="4727537" y="3221182"/>
            <a:ext cx="608609" cy="207818"/>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713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white objects&#10;&#10;AI-generated content may be incorrect.">
            <a:extLst>
              <a:ext uri="{FF2B5EF4-FFF2-40B4-BE49-F238E27FC236}">
                <a16:creationId xmlns:a16="http://schemas.microsoft.com/office/drawing/2014/main" id="{AD168F2B-D8EC-5E12-0B82-92D674ADCE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875" y="2092818"/>
            <a:ext cx="9708467" cy="3736482"/>
          </a:xfrm>
        </p:spPr>
      </p:pic>
      <p:pic>
        <p:nvPicPr>
          <p:cNvPr id="7" name="Picture 6">
            <a:extLst>
              <a:ext uri="{FF2B5EF4-FFF2-40B4-BE49-F238E27FC236}">
                <a16:creationId xmlns:a16="http://schemas.microsoft.com/office/drawing/2014/main" id="{6652C8BD-FCEE-144A-FFBE-6F17F46C055F}"/>
              </a:ext>
            </a:extLst>
          </p:cNvPr>
          <p:cNvPicPr>
            <a:picLocks noChangeAspect="1"/>
          </p:cNvPicPr>
          <p:nvPr/>
        </p:nvPicPr>
        <p:blipFill>
          <a:blip r:embed="rId4"/>
          <a:srcRect t="23591" b="4208"/>
          <a:stretch/>
        </p:blipFill>
        <p:spPr>
          <a:xfrm>
            <a:off x="3372135" y="152778"/>
            <a:ext cx="4571715" cy="1872477"/>
          </a:xfrm>
          <a:prstGeom prst="rect">
            <a:avLst/>
          </a:prstGeom>
        </p:spPr>
      </p:pic>
      <p:sp>
        <p:nvSpPr>
          <p:cNvPr id="9" name="TextBox 8">
            <a:extLst>
              <a:ext uri="{FF2B5EF4-FFF2-40B4-BE49-F238E27FC236}">
                <a16:creationId xmlns:a16="http://schemas.microsoft.com/office/drawing/2014/main" id="{C28287FF-FFFC-3A4F-FE88-DB63D14F42EC}"/>
              </a:ext>
            </a:extLst>
          </p:cNvPr>
          <p:cNvSpPr txBox="1"/>
          <p:nvPr/>
        </p:nvSpPr>
        <p:spPr>
          <a:xfrm>
            <a:off x="1200150" y="5931872"/>
            <a:ext cx="10630168" cy="830997"/>
          </a:xfrm>
          <a:prstGeom prst="rect">
            <a:avLst/>
          </a:prstGeom>
          <a:noFill/>
        </p:spPr>
        <p:txBody>
          <a:bodyPr wrap="square">
            <a:spAutoFit/>
          </a:bodyPr>
          <a:lstStyle/>
          <a:p>
            <a:r>
              <a:rPr lang="en-US" sz="1600" i="1" dirty="0">
                <a:solidFill>
                  <a:schemeClr val="bg1"/>
                </a:solidFill>
              </a:rPr>
              <a:t>Scales of </a:t>
            </a:r>
            <a:r>
              <a:rPr lang="en-US" sz="1600" i="1" dirty="0" err="1">
                <a:solidFill>
                  <a:schemeClr val="bg1"/>
                </a:solidFill>
              </a:rPr>
              <a:t>Coryphaena</a:t>
            </a:r>
            <a:r>
              <a:rPr lang="en-US" sz="1600" i="1" dirty="0">
                <a:solidFill>
                  <a:schemeClr val="bg1"/>
                </a:solidFill>
              </a:rPr>
              <a:t> </a:t>
            </a:r>
            <a:r>
              <a:rPr lang="en-US" sz="1600" i="1" dirty="0" err="1">
                <a:solidFill>
                  <a:schemeClr val="bg1"/>
                </a:solidFill>
              </a:rPr>
              <a:t>hippurus</a:t>
            </a:r>
            <a:r>
              <a:rPr lang="en-US" sz="1600" i="1" dirty="0">
                <a:solidFill>
                  <a:schemeClr val="bg1"/>
                </a:solidFill>
              </a:rPr>
              <a:t>: (a) scales taken from six regions of body of same specimen: 1, caudal fin; 2, head; 3, anal fin; 4, pectoral fin; 5, pelvic fin; 6, dorsal fin and (b) measurements on left side (LS) and right side (RS) at 25, 50 and 70% of height and at core (N).</a:t>
            </a:r>
          </a:p>
        </p:txBody>
      </p:sp>
    </p:spTree>
    <p:extLst>
      <p:ext uri="{BB962C8B-B14F-4D97-AF65-F5344CB8AC3E}">
        <p14:creationId xmlns:p14="http://schemas.microsoft.com/office/powerpoint/2010/main" val="17946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several images of a plant&#10;&#10;AI-generated content may be incorrect.">
            <a:extLst>
              <a:ext uri="{FF2B5EF4-FFF2-40B4-BE49-F238E27FC236}">
                <a16:creationId xmlns:a16="http://schemas.microsoft.com/office/drawing/2014/main" id="{E2124393-498B-AA6C-EB41-2A3966E91B4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77216" y="2316583"/>
            <a:ext cx="5702841" cy="4191373"/>
          </a:xfrm>
        </p:spPr>
      </p:pic>
      <p:sp>
        <p:nvSpPr>
          <p:cNvPr id="7" name="Content Placeholder 6">
            <a:extLst>
              <a:ext uri="{FF2B5EF4-FFF2-40B4-BE49-F238E27FC236}">
                <a16:creationId xmlns:a16="http://schemas.microsoft.com/office/drawing/2014/main" id="{68D97385-6FBE-EA0C-94AA-0F48701996D7}"/>
              </a:ext>
            </a:extLst>
          </p:cNvPr>
          <p:cNvSpPr>
            <a:spLocks noGrp="1"/>
          </p:cNvSpPr>
          <p:nvPr>
            <p:ph sz="half" idx="2"/>
          </p:nvPr>
        </p:nvSpPr>
        <p:spPr>
          <a:xfrm>
            <a:off x="232633" y="2316583"/>
            <a:ext cx="5944583" cy="4351338"/>
          </a:xfrm>
        </p:spPr>
        <p:txBody>
          <a:bodyPr>
            <a:normAutofit/>
          </a:bodyPr>
          <a:lstStyle/>
          <a:p>
            <a:r>
              <a:rPr lang="en-US" sz="1850" i="1" dirty="0"/>
              <a:t>“…Otolith micro-increments were counted assuming daily periodicity. Ages estimated from otoliths ranged from 64 to 659 days. </a:t>
            </a:r>
            <a:r>
              <a:rPr lang="en-US" sz="1850" dirty="0"/>
              <a:t>Species longevity about 4 years</a:t>
            </a:r>
            <a:endParaRPr lang="en-US" sz="1850" i="1" dirty="0"/>
          </a:p>
          <a:p>
            <a:r>
              <a:rPr lang="en-US" sz="1850" dirty="0"/>
              <a:t>von </a:t>
            </a:r>
            <a:r>
              <a:rPr lang="en-US" sz="1850" dirty="0" err="1"/>
              <a:t>Bertalanffy</a:t>
            </a:r>
            <a:r>
              <a:rPr lang="en-US" sz="1850" dirty="0"/>
              <a:t> growth model L</a:t>
            </a:r>
            <a:r>
              <a:rPr lang="en-US" sz="1850" baseline="-25000" dirty="0"/>
              <a:t>∞</a:t>
            </a:r>
            <a:r>
              <a:rPr lang="en-US" sz="1850" dirty="0"/>
              <a:t> = 194·1 cm L</a:t>
            </a:r>
            <a:r>
              <a:rPr lang="en-US" sz="1850" baseline="-25000" dirty="0"/>
              <a:t>F</a:t>
            </a:r>
            <a:r>
              <a:rPr lang="en-US" sz="1850" dirty="0"/>
              <a:t>, k = 0·912 year</a:t>
            </a:r>
            <a:r>
              <a:rPr lang="en-US" sz="1850" baseline="30000" dirty="0"/>
              <a:t>−1</a:t>
            </a:r>
            <a:r>
              <a:rPr lang="en-US" sz="1850" dirty="0"/>
              <a:t> and t</a:t>
            </a:r>
            <a:r>
              <a:rPr lang="en-US" sz="1850" baseline="-25000" dirty="0"/>
              <a:t>0</a:t>
            </a:r>
            <a:r>
              <a:rPr lang="en-US" sz="1850" dirty="0"/>
              <a:t> = 0·081 years. </a:t>
            </a:r>
            <a:endParaRPr lang="en-US" sz="1850" i="1" dirty="0"/>
          </a:p>
          <a:p>
            <a:r>
              <a:rPr lang="en-US" sz="1850" i="1" dirty="0"/>
              <a:t>“The large variability between scale length and LF and the failure to ascertain increment deposition periodicity suggest that scales are not appropriate for ageing C. </a:t>
            </a:r>
            <a:r>
              <a:rPr lang="en-US" sz="1850" i="1" dirty="0" err="1"/>
              <a:t>hippurus</a:t>
            </a:r>
            <a:r>
              <a:rPr lang="en-US" sz="1850" i="1" dirty="0"/>
              <a:t> and analysis of otolith micro-increments is deemed the best structure for ageing this species in the study area”</a:t>
            </a:r>
          </a:p>
        </p:txBody>
      </p:sp>
      <p:pic>
        <p:nvPicPr>
          <p:cNvPr id="8" name="Picture 7">
            <a:extLst>
              <a:ext uri="{FF2B5EF4-FFF2-40B4-BE49-F238E27FC236}">
                <a16:creationId xmlns:a16="http://schemas.microsoft.com/office/drawing/2014/main" id="{80E31395-2A43-25D7-D995-63EA1B82E57D}"/>
              </a:ext>
            </a:extLst>
          </p:cNvPr>
          <p:cNvPicPr>
            <a:picLocks noChangeAspect="1"/>
          </p:cNvPicPr>
          <p:nvPr/>
        </p:nvPicPr>
        <p:blipFill>
          <a:blip r:embed="rId3"/>
          <a:srcRect t="23591" b="4208"/>
          <a:stretch/>
        </p:blipFill>
        <p:spPr>
          <a:xfrm>
            <a:off x="3372135" y="190079"/>
            <a:ext cx="4763799" cy="1951150"/>
          </a:xfrm>
          <a:prstGeom prst="rect">
            <a:avLst/>
          </a:prstGeom>
        </p:spPr>
      </p:pic>
    </p:spTree>
    <p:extLst>
      <p:ext uri="{BB962C8B-B14F-4D97-AF65-F5344CB8AC3E}">
        <p14:creationId xmlns:p14="http://schemas.microsoft.com/office/powerpoint/2010/main" val="4287036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3C4094-8FD1-9844-0CEC-D1AB83D4EFA0}"/>
              </a:ext>
            </a:extLst>
          </p:cNvPr>
          <p:cNvSpPr>
            <a:spLocks noGrp="1"/>
          </p:cNvSpPr>
          <p:nvPr>
            <p:ph idx="1"/>
          </p:nvPr>
        </p:nvSpPr>
        <p:spPr>
          <a:xfrm>
            <a:off x="768927" y="2677680"/>
            <a:ext cx="10515600" cy="2894445"/>
          </a:xfrm>
        </p:spPr>
        <p:txBody>
          <a:bodyPr>
            <a:normAutofit/>
          </a:bodyPr>
          <a:lstStyle/>
          <a:p>
            <a:r>
              <a:rPr lang="en-US" sz="1850" dirty="0"/>
              <a:t>“…</a:t>
            </a:r>
            <a:r>
              <a:rPr lang="en-US" sz="1850" i="1" dirty="0"/>
              <a:t>The seasonal marks in the cycloid scales of Mediterranean adult fish (size range 65–124 cm FL) resulted in the identification of three age classes with interpretable scales in 93% of the fish examined (</a:t>
            </a:r>
            <a:r>
              <a:rPr lang="en-US" sz="1850" i="1" dirty="0" err="1"/>
              <a:t>Massutí</a:t>
            </a:r>
            <a:r>
              <a:rPr lang="en-US" sz="1850" i="1" dirty="0"/>
              <a:t> et al. 1999). These authors concluded that scales are the best method for aging adult fish because the DGI in the otoliths caused age underestimates. Schwenke and Buckel (2008), for the dolphinfish in North Carolina waters, also  described three age classes and had a consistent interpretation of the scales, with 69% agreement in three readings. They validated the nature of the seasonal growth increments using the marginal growth progression, with maximum growth during summer. In Brazilian waters, Lessa and Santana (2016) found no clear seasonal growth patterns in the scale marginal increments, which led to the conclusion that they were not adequate for age estimation.  Similarly, </a:t>
            </a:r>
            <a:r>
              <a:rPr lang="en-US" sz="1850" i="1" dirty="0" err="1"/>
              <a:t>Gatt</a:t>
            </a:r>
            <a:r>
              <a:rPr lang="en-US" sz="1850" i="1" dirty="0"/>
              <a:t> et al. (2015) did not find any clear seasonal growth in Maltese dolphinfish scales and concluded that they underestimate age</a:t>
            </a:r>
            <a:r>
              <a:rPr lang="en-US" sz="1850" dirty="0"/>
              <a:t>”. </a:t>
            </a:r>
          </a:p>
          <a:p>
            <a:endParaRPr lang="en-US" sz="1850" dirty="0"/>
          </a:p>
        </p:txBody>
      </p:sp>
      <p:pic>
        <p:nvPicPr>
          <p:cNvPr id="7" name="Picture 6">
            <a:extLst>
              <a:ext uri="{FF2B5EF4-FFF2-40B4-BE49-F238E27FC236}">
                <a16:creationId xmlns:a16="http://schemas.microsoft.com/office/drawing/2014/main" id="{C13761DB-8D17-7DCC-0556-143918810EC5}"/>
              </a:ext>
            </a:extLst>
          </p:cNvPr>
          <p:cNvPicPr>
            <a:picLocks noChangeAspect="1"/>
          </p:cNvPicPr>
          <p:nvPr/>
        </p:nvPicPr>
        <p:blipFill>
          <a:blip r:embed="rId2"/>
          <a:stretch>
            <a:fillRect/>
          </a:stretch>
        </p:blipFill>
        <p:spPr>
          <a:xfrm>
            <a:off x="2161309" y="242821"/>
            <a:ext cx="7454709" cy="2129917"/>
          </a:xfrm>
          <a:prstGeom prst="rect">
            <a:avLst/>
          </a:prstGeom>
        </p:spPr>
      </p:pic>
      <p:sp>
        <p:nvSpPr>
          <p:cNvPr id="4" name="TextBox 3">
            <a:extLst>
              <a:ext uri="{FF2B5EF4-FFF2-40B4-BE49-F238E27FC236}">
                <a16:creationId xmlns:a16="http://schemas.microsoft.com/office/drawing/2014/main" id="{DC941942-C7CD-E2D1-5274-8E8737B0D878}"/>
              </a:ext>
            </a:extLst>
          </p:cNvPr>
          <p:cNvSpPr txBox="1"/>
          <p:nvPr/>
        </p:nvSpPr>
        <p:spPr>
          <a:xfrm>
            <a:off x="1484113" y="5787509"/>
            <a:ext cx="6097190" cy="369332"/>
          </a:xfrm>
          <a:prstGeom prst="rect">
            <a:avLst/>
          </a:prstGeom>
          <a:noFill/>
        </p:spPr>
        <p:txBody>
          <a:bodyPr wrap="square">
            <a:spAutoFit/>
          </a:bodyPr>
          <a:lstStyle/>
          <a:p>
            <a:r>
              <a:rPr lang="en-US" sz="1800" dirty="0">
                <a:solidFill>
                  <a:schemeClr val="bg1"/>
                </a:solidFill>
              </a:rPr>
              <a:t>DGI = daily growth increment</a:t>
            </a:r>
          </a:p>
        </p:txBody>
      </p:sp>
    </p:spTree>
    <p:extLst>
      <p:ext uri="{BB962C8B-B14F-4D97-AF65-F5344CB8AC3E}">
        <p14:creationId xmlns:p14="http://schemas.microsoft.com/office/powerpoint/2010/main" val="340682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omparison of a graph&#10;&#10;AI-generated content may be incorrect.">
            <a:extLst>
              <a:ext uri="{FF2B5EF4-FFF2-40B4-BE49-F238E27FC236}">
                <a16:creationId xmlns:a16="http://schemas.microsoft.com/office/drawing/2014/main" id="{9B35E7B1-92C3-81C3-E2F2-D37ADC2639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5003" y="2015858"/>
            <a:ext cx="3457353" cy="3427615"/>
          </a:xfrm>
        </p:spPr>
      </p:pic>
      <p:sp>
        <p:nvSpPr>
          <p:cNvPr id="4" name="Content Placeholder 3">
            <a:extLst>
              <a:ext uri="{FF2B5EF4-FFF2-40B4-BE49-F238E27FC236}">
                <a16:creationId xmlns:a16="http://schemas.microsoft.com/office/drawing/2014/main" id="{35ADDA40-4969-EF3C-95F9-394306206CE3}"/>
              </a:ext>
            </a:extLst>
          </p:cNvPr>
          <p:cNvSpPr>
            <a:spLocks noGrp="1"/>
          </p:cNvSpPr>
          <p:nvPr>
            <p:ph sz="half" idx="2"/>
          </p:nvPr>
        </p:nvSpPr>
        <p:spPr>
          <a:xfrm>
            <a:off x="4152356" y="2900572"/>
            <a:ext cx="3599572" cy="850179"/>
          </a:xfrm>
        </p:spPr>
        <p:txBody>
          <a:bodyPr>
            <a:normAutofit/>
          </a:bodyPr>
          <a:lstStyle/>
          <a:p>
            <a:r>
              <a:rPr lang="en-US" sz="2400" i="1" dirty="0"/>
              <a:t>L</a:t>
            </a:r>
            <a:r>
              <a:rPr lang="en-US" sz="2400" i="1" baseline="-25000" dirty="0"/>
              <a:t>∞</a:t>
            </a:r>
            <a:r>
              <a:rPr lang="en-US" sz="2400" i="1" dirty="0"/>
              <a:t> = 168.6 cm, k = 1.3,  t</a:t>
            </a:r>
            <a:r>
              <a:rPr lang="en-US" sz="2400" i="1" baseline="-25000" dirty="0"/>
              <a:t>0</a:t>
            </a:r>
            <a:r>
              <a:rPr lang="en-US" sz="2400" i="1" dirty="0"/>
              <a:t> = -0.04”</a:t>
            </a:r>
            <a:endParaRPr lang="en-US" sz="2400" dirty="0"/>
          </a:p>
        </p:txBody>
      </p:sp>
      <p:pic>
        <p:nvPicPr>
          <p:cNvPr id="10" name="Picture 9">
            <a:extLst>
              <a:ext uri="{FF2B5EF4-FFF2-40B4-BE49-F238E27FC236}">
                <a16:creationId xmlns:a16="http://schemas.microsoft.com/office/drawing/2014/main" id="{1D820850-0E16-B7FA-DCC0-F172D5F4549C}"/>
              </a:ext>
            </a:extLst>
          </p:cNvPr>
          <p:cNvPicPr>
            <a:picLocks noChangeAspect="1"/>
          </p:cNvPicPr>
          <p:nvPr/>
        </p:nvPicPr>
        <p:blipFill>
          <a:blip r:embed="rId3"/>
          <a:stretch>
            <a:fillRect/>
          </a:stretch>
        </p:blipFill>
        <p:spPr>
          <a:xfrm>
            <a:off x="179594" y="49345"/>
            <a:ext cx="4872074" cy="1890389"/>
          </a:xfrm>
          <a:prstGeom prst="rect">
            <a:avLst/>
          </a:prstGeom>
        </p:spPr>
      </p:pic>
      <p:sp>
        <p:nvSpPr>
          <p:cNvPr id="5" name="TextBox 4">
            <a:extLst>
              <a:ext uri="{FF2B5EF4-FFF2-40B4-BE49-F238E27FC236}">
                <a16:creationId xmlns:a16="http://schemas.microsoft.com/office/drawing/2014/main" id="{079FB849-2458-3755-E924-140AF3D78A24}"/>
              </a:ext>
            </a:extLst>
          </p:cNvPr>
          <p:cNvSpPr txBox="1"/>
          <p:nvPr/>
        </p:nvSpPr>
        <p:spPr>
          <a:xfrm>
            <a:off x="1264011" y="5524395"/>
            <a:ext cx="5042196" cy="1169551"/>
          </a:xfrm>
          <a:prstGeom prst="rect">
            <a:avLst/>
          </a:prstGeom>
          <a:noFill/>
        </p:spPr>
        <p:txBody>
          <a:bodyPr wrap="square">
            <a:spAutoFit/>
          </a:bodyPr>
          <a:lstStyle/>
          <a:p>
            <a:r>
              <a:rPr lang="en-US" sz="1400" b="1" i="0" u="none" strike="noStrike" baseline="0" dirty="0">
                <a:solidFill>
                  <a:schemeClr val="bg1"/>
                </a:solidFill>
                <a:latin typeface="Charis SIL"/>
              </a:rPr>
              <a:t>“</a:t>
            </a:r>
            <a:r>
              <a:rPr lang="en-US" sz="1400" b="1" i="1" u="none" strike="noStrike" baseline="0" dirty="0">
                <a:solidFill>
                  <a:schemeClr val="bg1"/>
                </a:solidFill>
                <a:latin typeface="Charis SIL"/>
              </a:rPr>
              <a:t>Fig. 6. </a:t>
            </a:r>
            <a:r>
              <a:rPr lang="en-US" sz="1400" b="0" i="1" u="none" strike="noStrike" baseline="0" dirty="0">
                <a:solidFill>
                  <a:schemeClr val="bg1"/>
                </a:solidFill>
                <a:latin typeface="Charis SIL"/>
              </a:rPr>
              <a:t>Growth curves of von </a:t>
            </a:r>
            <a:r>
              <a:rPr lang="en-US" sz="1400" b="0" i="1" u="none" strike="noStrike" baseline="0" dirty="0" err="1">
                <a:solidFill>
                  <a:schemeClr val="bg1"/>
                </a:solidFill>
                <a:latin typeface="Charis SIL"/>
              </a:rPr>
              <a:t>Bertalanffy</a:t>
            </a:r>
            <a:r>
              <a:rPr lang="en-US" sz="1400" b="0" i="1" u="none" strike="noStrike" baseline="0" dirty="0">
                <a:solidFill>
                  <a:schemeClr val="bg1"/>
                </a:solidFill>
                <a:latin typeface="Charis SIL"/>
              </a:rPr>
              <a:t> (</a:t>
            </a:r>
            <a:r>
              <a:rPr lang="en-US" sz="1400" b="1" i="1" u="none" strike="noStrike" baseline="0" dirty="0">
                <a:solidFill>
                  <a:schemeClr val="bg1"/>
                </a:solidFill>
                <a:latin typeface="Charis SIL"/>
              </a:rPr>
              <a:t>VBGM</a:t>
            </a:r>
            <a:r>
              <a:rPr lang="en-US" sz="1400" b="0" i="1" u="none" strike="noStrike" baseline="0" dirty="0">
                <a:solidFill>
                  <a:schemeClr val="bg1"/>
                </a:solidFill>
                <a:latin typeface="Charis SIL"/>
              </a:rPr>
              <a:t>) selected by the Akaike Information Criterion (</a:t>
            </a:r>
            <a:r>
              <a:rPr lang="en-US" sz="1400" b="1" i="1" u="none" strike="noStrike" baseline="0" dirty="0" err="1">
                <a:solidFill>
                  <a:schemeClr val="bg1"/>
                </a:solidFill>
                <a:latin typeface="Charis SIL"/>
              </a:rPr>
              <a:t>AICc</a:t>
            </a:r>
            <a:r>
              <a:rPr lang="en-US" sz="1400" b="1" i="1" u="none" strike="noStrike" baseline="0" dirty="0">
                <a:solidFill>
                  <a:schemeClr val="bg1"/>
                </a:solidFill>
                <a:latin typeface="Charis SIL"/>
              </a:rPr>
              <a:t> </a:t>
            </a:r>
            <a:r>
              <a:rPr lang="en-US" sz="1400" b="0" i="1" u="none" strike="noStrike" baseline="0" dirty="0">
                <a:solidFill>
                  <a:schemeClr val="bg1"/>
                </a:solidFill>
                <a:latin typeface="Charis SIL"/>
              </a:rPr>
              <a:t>and </a:t>
            </a:r>
            <a:r>
              <a:rPr lang="en-US" sz="1400" b="1" i="1" u="none" strike="noStrike" baseline="0" dirty="0" err="1">
                <a:solidFill>
                  <a:schemeClr val="bg1"/>
                </a:solidFill>
                <a:latin typeface="Charis SIL"/>
              </a:rPr>
              <a:t>wi</a:t>
            </a:r>
            <a:r>
              <a:rPr lang="en-US" sz="1400" b="0" i="1" u="none" strike="noStrike" baseline="0" dirty="0">
                <a:solidFill>
                  <a:schemeClr val="bg1"/>
                </a:solidFill>
                <a:latin typeface="Charis SIL"/>
              </a:rPr>
              <a:t>) as the best descriptor of the furcal length (</a:t>
            </a:r>
            <a:r>
              <a:rPr lang="en-US" sz="1400" b="1" i="1" u="none" strike="noStrike" baseline="0" dirty="0">
                <a:solidFill>
                  <a:schemeClr val="bg1"/>
                </a:solidFill>
                <a:latin typeface="Charis SIL"/>
              </a:rPr>
              <a:t>FL</a:t>
            </a:r>
            <a:r>
              <a:rPr lang="en-US" sz="1400" b="0" i="1" u="none" strike="noStrike" baseline="0" dirty="0">
                <a:solidFill>
                  <a:schemeClr val="bg1"/>
                </a:solidFill>
                <a:latin typeface="Charis SIL"/>
              </a:rPr>
              <a:t>) age-length of the dolphinfish </a:t>
            </a:r>
            <a:r>
              <a:rPr lang="en-US" sz="1400" b="0" i="1" u="none" strike="noStrike" baseline="0" dirty="0" err="1">
                <a:solidFill>
                  <a:schemeClr val="bg1"/>
                </a:solidFill>
                <a:latin typeface="Charis SIL"/>
              </a:rPr>
              <a:t>Coryphaena</a:t>
            </a:r>
            <a:r>
              <a:rPr lang="en-US" sz="1400" b="0" i="1" u="none" strike="noStrike" baseline="0" dirty="0">
                <a:solidFill>
                  <a:schemeClr val="bg1"/>
                </a:solidFill>
                <a:latin typeface="Charis SIL"/>
              </a:rPr>
              <a:t> </a:t>
            </a:r>
            <a:r>
              <a:rPr lang="en-US" sz="1400" b="0" i="1" u="none" strike="noStrike" baseline="0" dirty="0" err="1">
                <a:solidFill>
                  <a:schemeClr val="bg1"/>
                </a:solidFill>
                <a:latin typeface="Charis SIL"/>
              </a:rPr>
              <a:t>hippurus</a:t>
            </a:r>
            <a:r>
              <a:rPr lang="en-US" sz="1400" b="0" i="1" u="none" strike="noStrike" baseline="0" dirty="0">
                <a:solidFill>
                  <a:schemeClr val="bg1"/>
                </a:solidFill>
                <a:latin typeface="Charis SIL"/>
              </a:rPr>
              <a:t> in the Ecuadorian Pacific from 2006</a:t>
            </a:r>
            <a:r>
              <a:rPr lang="en-US" sz="1400" b="0" i="1" u="none" strike="noStrike" baseline="0" dirty="0">
                <a:solidFill>
                  <a:schemeClr val="bg1"/>
                </a:solidFill>
                <a:latin typeface="STIX"/>
              </a:rPr>
              <a:t>–</a:t>
            </a:r>
            <a:r>
              <a:rPr lang="en-US" sz="1400" b="0" i="1" u="none" strike="noStrike" baseline="0" dirty="0">
                <a:solidFill>
                  <a:schemeClr val="bg1"/>
                </a:solidFill>
                <a:latin typeface="Charis SIL"/>
              </a:rPr>
              <a:t>2022, assuming multiplicative (above) additive (below) structural errors”</a:t>
            </a:r>
            <a:r>
              <a:rPr lang="en-US" sz="1400" b="0" i="0" u="none" strike="noStrike" baseline="0" dirty="0">
                <a:solidFill>
                  <a:schemeClr val="bg1"/>
                </a:solidFill>
                <a:latin typeface="Charis SIL"/>
              </a:rPr>
              <a:t>. </a:t>
            </a:r>
            <a:endParaRPr lang="en-US" sz="1400" dirty="0">
              <a:solidFill>
                <a:schemeClr val="bg1"/>
              </a:solidFill>
            </a:endParaRPr>
          </a:p>
        </p:txBody>
      </p:sp>
      <p:pic>
        <p:nvPicPr>
          <p:cNvPr id="8" name="Picture 7">
            <a:extLst>
              <a:ext uri="{FF2B5EF4-FFF2-40B4-BE49-F238E27FC236}">
                <a16:creationId xmlns:a16="http://schemas.microsoft.com/office/drawing/2014/main" id="{B992233B-E54F-0183-353D-7BFD5C5884A6}"/>
              </a:ext>
            </a:extLst>
          </p:cNvPr>
          <p:cNvPicPr>
            <a:picLocks noChangeAspect="1"/>
          </p:cNvPicPr>
          <p:nvPr/>
        </p:nvPicPr>
        <p:blipFill>
          <a:blip r:embed="rId4"/>
          <a:stretch>
            <a:fillRect/>
          </a:stretch>
        </p:blipFill>
        <p:spPr>
          <a:xfrm>
            <a:off x="7851506" y="1623391"/>
            <a:ext cx="3995263" cy="5150145"/>
          </a:xfrm>
          <a:prstGeom prst="rect">
            <a:avLst/>
          </a:prstGeom>
        </p:spPr>
      </p:pic>
      <p:pic>
        <p:nvPicPr>
          <p:cNvPr id="9" name="Picture 8">
            <a:extLst>
              <a:ext uri="{FF2B5EF4-FFF2-40B4-BE49-F238E27FC236}">
                <a16:creationId xmlns:a16="http://schemas.microsoft.com/office/drawing/2014/main" id="{A3F3CFCE-CFE0-2300-BFA0-BE003764CC03}"/>
              </a:ext>
            </a:extLst>
          </p:cNvPr>
          <p:cNvPicPr>
            <a:picLocks noChangeAspect="1"/>
          </p:cNvPicPr>
          <p:nvPr/>
        </p:nvPicPr>
        <p:blipFill>
          <a:blip r:embed="rId5"/>
          <a:stretch>
            <a:fillRect/>
          </a:stretch>
        </p:blipFill>
        <p:spPr>
          <a:xfrm>
            <a:off x="7851506" y="49344"/>
            <a:ext cx="3995263" cy="1472781"/>
          </a:xfrm>
          <a:prstGeom prst="rect">
            <a:avLst/>
          </a:prstGeom>
        </p:spPr>
      </p:pic>
      <p:sp>
        <p:nvSpPr>
          <p:cNvPr id="14" name="Arrow: Right 13">
            <a:extLst>
              <a:ext uri="{FF2B5EF4-FFF2-40B4-BE49-F238E27FC236}">
                <a16:creationId xmlns:a16="http://schemas.microsoft.com/office/drawing/2014/main" id="{D769688B-F107-E398-7DB6-93AF90A68E2A}"/>
              </a:ext>
            </a:extLst>
          </p:cNvPr>
          <p:cNvSpPr/>
          <p:nvPr/>
        </p:nvSpPr>
        <p:spPr>
          <a:xfrm>
            <a:off x="4384632" y="3831673"/>
            <a:ext cx="2971511" cy="534722"/>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39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7A675-A965-A9E6-C20A-89690B401D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ECC18EE-064D-0EB8-D18D-3E4E77B559EA}"/>
              </a:ext>
            </a:extLst>
          </p:cNvPr>
          <p:cNvSpPr/>
          <p:nvPr/>
        </p:nvSpPr>
        <p:spPr>
          <a:xfrm>
            <a:off x="367179" y="250032"/>
            <a:ext cx="11577172" cy="61976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fish on a hook&#10;&#10;AI-generated content may be incorrect.">
            <a:extLst>
              <a:ext uri="{FF2B5EF4-FFF2-40B4-BE49-F238E27FC236}">
                <a16:creationId xmlns:a16="http://schemas.microsoft.com/office/drawing/2014/main" id="{C2BDEE09-E6F4-62CB-D3BD-BA412D40908D}"/>
              </a:ext>
            </a:extLst>
          </p:cNvPr>
          <p:cNvPicPr>
            <a:picLocks noChangeAspect="1"/>
          </p:cNvPicPr>
          <p:nvPr/>
        </p:nvPicPr>
        <p:blipFill>
          <a:blip r:embed="rId2"/>
          <a:stretch>
            <a:fillRect/>
          </a:stretch>
        </p:blipFill>
        <p:spPr>
          <a:xfrm>
            <a:off x="9168212" y="4477411"/>
            <a:ext cx="2656609" cy="1771073"/>
          </a:xfrm>
          <a:prstGeom prst="rect">
            <a:avLst/>
          </a:prstGeom>
        </p:spPr>
      </p:pic>
      <p:pic>
        <p:nvPicPr>
          <p:cNvPr id="15" name="Picture 14" descr="A group of silver fish swimming in water&#10;&#10;AI-generated content may be incorrect.">
            <a:extLst>
              <a:ext uri="{FF2B5EF4-FFF2-40B4-BE49-F238E27FC236}">
                <a16:creationId xmlns:a16="http://schemas.microsoft.com/office/drawing/2014/main" id="{70533564-A041-4CC6-625E-021525626C0D}"/>
              </a:ext>
            </a:extLst>
          </p:cNvPr>
          <p:cNvPicPr>
            <a:picLocks noChangeAspect="1"/>
          </p:cNvPicPr>
          <p:nvPr/>
        </p:nvPicPr>
        <p:blipFill>
          <a:blip r:embed="rId3"/>
          <a:stretch>
            <a:fillRect/>
          </a:stretch>
        </p:blipFill>
        <p:spPr>
          <a:xfrm>
            <a:off x="5067005" y="1419802"/>
            <a:ext cx="2320148" cy="1546765"/>
          </a:xfrm>
          <a:prstGeom prst="rect">
            <a:avLst/>
          </a:prstGeom>
        </p:spPr>
      </p:pic>
      <p:pic>
        <p:nvPicPr>
          <p:cNvPr id="5" name="Picture 4" descr="A silver fish swimming in the water&#10;&#10;AI-generated content may be incorrect.">
            <a:extLst>
              <a:ext uri="{FF2B5EF4-FFF2-40B4-BE49-F238E27FC236}">
                <a16:creationId xmlns:a16="http://schemas.microsoft.com/office/drawing/2014/main" id="{954B04EB-2073-E705-01CD-3428FE66920E}"/>
              </a:ext>
            </a:extLst>
          </p:cNvPr>
          <p:cNvPicPr>
            <a:picLocks noChangeAspect="1"/>
          </p:cNvPicPr>
          <p:nvPr/>
        </p:nvPicPr>
        <p:blipFill>
          <a:blip r:embed="rId4"/>
          <a:stretch>
            <a:fillRect/>
          </a:stretch>
        </p:blipFill>
        <p:spPr>
          <a:xfrm>
            <a:off x="7428179" y="1419803"/>
            <a:ext cx="2320145" cy="1546763"/>
          </a:xfrm>
          <a:prstGeom prst="rect">
            <a:avLst/>
          </a:prstGeom>
        </p:spPr>
      </p:pic>
      <p:pic>
        <p:nvPicPr>
          <p:cNvPr id="6" name="Picture 5" descr="A school of silver fish&#10;&#10;AI-generated content may be incorrect.">
            <a:extLst>
              <a:ext uri="{FF2B5EF4-FFF2-40B4-BE49-F238E27FC236}">
                <a16:creationId xmlns:a16="http://schemas.microsoft.com/office/drawing/2014/main" id="{12705F95-8D8A-43AC-C721-8D0F55418D84}"/>
              </a:ext>
            </a:extLst>
          </p:cNvPr>
          <p:cNvPicPr>
            <a:picLocks noChangeAspect="1"/>
          </p:cNvPicPr>
          <p:nvPr/>
        </p:nvPicPr>
        <p:blipFill>
          <a:blip r:embed="rId5"/>
          <a:stretch>
            <a:fillRect/>
          </a:stretch>
        </p:blipFill>
        <p:spPr>
          <a:xfrm>
            <a:off x="2705833" y="1419802"/>
            <a:ext cx="2320146" cy="1546764"/>
          </a:xfrm>
          <a:prstGeom prst="rect">
            <a:avLst/>
          </a:prstGeom>
        </p:spPr>
      </p:pic>
      <p:sp>
        <p:nvSpPr>
          <p:cNvPr id="8" name="TextBox 7">
            <a:extLst>
              <a:ext uri="{FF2B5EF4-FFF2-40B4-BE49-F238E27FC236}">
                <a16:creationId xmlns:a16="http://schemas.microsoft.com/office/drawing/2014/main" id="{1D24B977-8E9E-8411-489F-E0F3F795AA5A}"/>
              </a:ext>
            </a:extLst>
          </p:cNvPr>
          <p:cNvSpPr txBox="1"/>
          <p:nvPr/>
        </p:nvSpPr>
        <p:spPr>
          <a:xfrm>
            <a:off x="789709" y="343763"/>
            <a:ext cx="10511502" cy="369332"/>
          </a:xfrm>
          <a:prstGeom prst="rect">
            <a:avLst/>
          </a:prstGeom>
          <a:noFill/>
        </p:spPr>
        <p:txBody>
          <a:bodyPr wrap="square" rtlCol="0">
            <a:spAutoFit/>
          </a:bodyPr>
          <a:lstStyle/>
          <a:p>
            <a:r>
              <a:rPr lang="nb-NO" dirty="0"/>
              <a:t>«</a:t>
            </a:r>
            <a:r>
              <a:rPr lang="nb-NO" b="1" i="1" dirty="0"/>
              <a:t>An </a:t>
            </a:r>
            <a:r>
              <a:rPr lang="nb-NO" b="1" i="1" dirty="0" err="1"/>
              <a:t>exploited</a:t>
            </a:r>
            <a:r>
              <a:rPr lang="nb-NO" b="1" i="1" dirty="0"/>
              <a:t>  </a:t>
            </a:r>
            <a:r>
              <a:rPr lang="nb-NO" b="1" i="1" dirty="0" err="1"/>
              <a:t>fish</a:t>
            </a:r>
            <a:r>
              <a:rPr lang="nb-NO" b="1" i="1" dirty="0"/>
              <a:t> stock </a:t>
            </a:r>
            <a:r>
              <a:rPr lang="nb-NO" b="1" i="1" dirty="0" err="1"/>
              <a:t>viewed</a:t>
            </a:r>
            <a:r>
              <a:rPr lang="nb-NO" b="1" i="1" dirty="0"/>
              <a:t> as a simple </a:t>
            </a:r>
            <a:r>
              <a:rPr lang="nb-NO" b="1" i="1" dirty="0" err="1"/>
              <a:t>biological</a:t>
            </a:r>
            <a:r>
              <a:rPr lang="nb-NO" b="1" i="1" dirty="0"/>
              <a:t> system</a:t>
            </a:r>
            <a:r>
              <a:rPr lang="nb-NO" dirty="0"/>
              <a:t>» (King 1995) (Images by </a:t>
            </a:r>
            <a:r>
              <a:rPr lang="nb-NO" dirty="0" err="1"/>
              <a:t>ChatGPT</a:t>
            </a:r>
            <a:r>
              <a:rPr lang="nb-NO" dirty="0"/>
              <a:t>)</a:t>
            </a:r>
            <a:endParaRPr lang="en-US" dirty="0"/>
          </a:p>
        </p:txBody>
      </p:sp>
      <p:sp>
        <p:nvSpPr>
          <p:cNvPr id="10" name="TextBox 9">
            <a:extLst>
              <a:ext uri="{FF2B5EF4-FFF2-40B4-BE49-F238E27FC236}">
                <a16:creationId xmlns:a16="http://schemas.microsoft.com/office/drawing/2014/main" id="{819A23E9-7A34-C736-146B-9FC02A0100EA}"/>
              </a:ext>
            </a:extLst>
          </p:cNvPr>
          <p:cNvSpPr txBox="1"/>
          <p:nvPr/>
        </p:nvSpPr>
        <p:spPr>
          <a:xfrm>
            <a:off x="4376123" y="1028296"/>
            <a:ext cx="944646" cy="369332"/>
          </a:xfrm>
          <a:prstGeom prst="rect">
            <a:avLst/>
          </a:prstGeom>
          <a:noFill/>
        </p:spPr>
        <p:txBody>
          <a:bodyPr wrap="square" rtlCol="0">
            <a:spAutoFit/>
          </a:bodyPr>
          <a:lstStyle/>
          <a:p>
            <a:r>
              <a:rPr lang="nb-NO" dirty="0"/>
              <a:t>Growth</a:t>
            </a:r>
            <a:endParaRPr lang="en-US" dirty="0"/>
          </a:p>
        </p:txBody>
      </p:sp>
      <p:grpSp>
        <p:nvGrpSpPr>
          <p:cNvPr id="12" name="Group 11">
            <a:extLst>
              <a:ext uri="{FF2B5EF4-FFF2-40B4-BE49-F238E27FC236}">
                <a16:creationId xmlns:a16="http://schemas.microsoft.com/office/drawing/2014/main" id="{8218797C-C5D5-423B-3E58-8696DD80E25C}"/>
              </a:ext>
            </a:extLst>
          </p:cNvPr>
          <p:cNvGrpSpPr/>
          <p:nvPr/>
        </p:nvGrpSpPr>
        <p:grpSpPr>
          <a:xfrm>
            <a:off x="891794" y="4526063"/>
            <a:ext cx="3902300" cy="1300768"/>
            <a:chOff x="1009191" y="4462527"/>
            <a:chExt cx="3902300" cy="1300768"/>
          </a:xfrm>
        </p:grpSpPr>
        <p:pic>
          <p:nvPicPr>
            <p:cNvPr id="7" name="Picture 6" descr="A school of silver fish&#10;&#10;AI-generated content may be incorrect.">
              <a:extLst>
                <a:ext uri="{FF2B5EF4-FFF2-40B4-BE49-F238E27FC236}">
                  <a16:creationId xmlns:a16="http://schemas.microsoft.com/office/drawing/2014/main" id="{EABE2323-003C-76BA-A435-48FAC4F1B340}"/>
                </a:ext>
              </a:extLst>
            </p:cNvPr>
            <p:cNvPicPr>
              <a:picLocks noChangeAspect="1"/>
            </p:cNvPicPr>
            <p:nvPr/>
          </p:nvPicPr>
          <p:blipFill>
            <a:blip r:embed="rId5"/>
            <a:stretch>
              <a:fillRect/>
            </a:stretch>
          </p:blipFill>
          <p:spPr>
            <a:xfrm>
              <a:off x="2960341" y="4462527"/>
              <a:ext cx="1951150" cy="1300767"/>
            </a:xfrm>
            <a:prstGeom prst="rect">
              <a:avLst/>
            </a:prstGeom>
          </p:spPr>
        </p:pic>
        <p:pic>
          <p:nvPicPr>
            <p:cNvPr id="11" name="Picture 10" descr="A school of silver fish&#10;&#10;AI-generated content may be incorrect.">
              <a:extLst>
                <a:ext uri="{FF2B5EF4-FFF2-40B4-BE49-F238E27FC236}">
                  <a16:creationId xmlns:a16="http://schemas.microsoft.com/office/drawing/2014/main" id="{1CD342FD-2017-07AC-9C20-EC580CC35746}"/>
                </a:ext>
              </a:extLst>
            </p:cNvPr>
            <p:cNvPicPr>
              <a:picLocks noChangeAspect="1"/>
            </p:cNvPicPr>
            <p:nvPr/>
          </p:nvPicPr>
          <p:blipFill>
            <a:blip r:embed="rId5"/>
            <a:stretch>
              <a:fillRect/>
            </a:stretch>
          </p:blipFill>
          <p:spPr>
            <a:xfrm>
              <a:off x="1009191" y="4462528"/>
              <a:ext cx="1951150" cy="1300767"/>
            </a:xfrm>
            <a:prstGeom prst="rect">
              <a:avLst/>
            </a:prstGeom>
          </p:spPr>
        </p:pic>
      </p:grpSp>
      <p:sp>
        <p:nvSpPr>
          <p:cNvPr id="14" name="Arrow: Right 13">
            <a:extLst>
              <a:ext uri="{FF2B5EF4-FFF2-40B4-BE49-F238E27FC236}">
                <a16:creationId xmlns:a16="http://schemas.microsoft.com/office/drawing/2014/main" id="{76A61B52-4E79-1040-B780-72DB43BF3D6B}"/>
              </a:ext>
            </a:extLst>
          </p:cNvPr>
          <p:cNvSpPr/>
          <p:nvPr/>
        </p:nvSpPr>
        <p:spPr>
          <a:xfrm>
            <a:off x="5320769" y="1144204"/>
            <a:ext cx="1556546"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768C8-0CED-667B-27F7-E5FE1C79A5F0}"/>
              </a:ext>
            </a:extLst>
          </p:cNvPr>
          <p:cNvSpPr/>
          <p:nvPr/>
        </p:nvSpPr>
        <p:spPr>
          <a:xfrm rot="17607057">
            <a:off x="2527880" y="3674521"/>
            <a:ext cx="1604922"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2A80C6-7565-8AAE-9B7D-75D71CF19AAF}"/>
              </a:ext>
            </a:extLst>
          </p:cNvPr>
          <p:cNvSpPr txBox="1"/>
          <p:nvPr/>
        </p:nvSpPr>
        <p:spPr>
          <a:xfrm>
            <a:off x="2644349" y="3552071"/>
            <a:ext cx="1434399" cy="369332"/>
          </a:xfrm>
          <a:prstGeom prst="rect">
            <a:avLst/>
          </a:prstGeom>
          <a:solidFill>
            <a:schemeClr val="bg1"/>
          </a:solidFill>
        </p:spPr>
        <p:txBody>
          <a:bodyPr wrap="square" rtlCol="0">
            <a:spAutoFit/>
          </a:bodyPr>
          <a:lstStyle/>
          <a:p>
            <a:r>
              <a:rPr lang="nb-NO" dirty="0" err="1"/>
              <a:t>Recruitment</a:t>
            </a:r>
            <a:endParaRPr lang="en-US" dirty="0"/>
          </a:p>
        </p:txBody>
      </p:sp>
      <p:sp>
        <p:nvSpPr>
          <p:cNvPr id="21" name="Arrow: Right 20">
            <a:extLst>
              <a:ext uri="{FF2B5EF4-FFF2-40B4-BE49-F238E27FC236}">
                <a16:creationId xmlns:a16="http://schemas.microsoft.com/office/drawing/2014/main" id="{5659749E-95D0-2A01-F3AB-9B97C4579198}"/>
              </a:ext>
            </a:extLst>
          </p:cNvPr>
          <p:cNvSpPr/>
          <p:nvPr/>
        </p:nvSpPr>
        <p:spPr>
          <a:xfrm rot="3239979">
            <a:off x="8476883" y="3782873"/>
            <a:ext cx="1435721"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6B775A6-4370-3E43-0CC4-44B32DDD6780}"/>
              </a:ext>
            </a:extLst>
          </p:cNvPr>
          <p:cNvCxnSpPr>
            <a:cxnSpLocks/>
            <a:stCxn id="9" idx="4"/>
            <a:endCxn id="7" idx="3"/>
          </p:cNvCxnSpPr>
          <p:nvPr/>
        </p:nvCxnSpPr>
        <p:spPr>
          <a:xfrm rot="5400000">
            <a:off x="4672812" y="3615883"/>
            <a:ext cx="1681847" cy="14392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C722025-56F7-949A-7268-1AB087CB6DEA}"/>
              </a:ext>
            </a:extLst>
          </p:cNvPr>
          <p:cNvSpPr txBox="1"/>
          <p:nvPr/>
        </p:nvSpPr>
        <p:spPr>
          <a:xfrm>
            <a:off x="4625885" y="3996337"/>
            <a:ext cx="1545174" cy="369332"/>
          </a:xfrm>
          <a:prstGeom prst="rect">
            <a:avLst/>
          </a:prstGeom>
          <a:noFill/>
        </p:spPr>
        <p:txBody>
          <a:bodyPr wrap="square" rtlCol="0">
            <a:spAutoFit/>
          </a:bodyPr>
          <a:lstStyle/>
          <a:p>
            <a:r>
              <a:rPr lang="nb-NO" dirty="0" err="1">
                <a:solidFill>
                  <a:srgbClr val="C00000"/>
                </a:solidFill>
              </a:rPr>
              <a:t>Reproduction</a:t>
            </a:r>
            <a:endParaRPr lang="en-US" dirty="0">
              <a:solidFill>
                <a:srgbClr val="C00000"/>
              </a:solidFill>
            </a:endParaRPr>
          </a:p>
        </p:txBody>
      </p:sp>
      <p:sp>
        <p:nvSpPr>
          <p:cNvPr id="28" name="TextBox 27">
            <a:extLst>
              <a:ext uri="{FF2B5EF4-FFF2-40B4-BE49-F238E27FC236}">
                <a16:creationId xmlns:a16="http://schemas.microsoft.com/office/drawing/2014/main" id="{20C2DD1B-6B76-90BD-C59E-6F05AB900740}"/>
              </a:ext>
            </a:extLst>
          </p:cNvPr>
          <p:cNvSpPr txBox="1"/>
          <p:nvPr/>
        </p:nvSpPr>
        <p:spPr>
          <a:xfrm>
            <a:off x="9309559" y="3494600"/>
            <a:ext cx="1922193" cy="369332"/>
          </a:xfrm>
          <a:prstGeom prst="rect">
            <a:avLst/>
          </a:prstGeom>
          <a:solidFill>
            <a:schemeClr val="bg1"/>
          </a:solidFill>
        </p:spPr>
        <p:txBody>
          <a:bodyPr wrap="square" rtlCol="0">
            <a:spAutoFit/>
          </a:bodyPr>
          <a:lstStyle/>
          <a:p>
            <a:r>
              <a:rPr lang="nb-NO" dirty="0"/>
              <a:t>Fishing </a:t>
            </a:r>
            <a:r>
              <a:rPr lang="nb-NO" dirty="0" err="1"/>
              <a:t>mortality</a:t>
            </a:r>
            <a:endParaRPr lang="en-US" dirty="0"/>
          </a:p>
        </p:txBody>
      </p:sp>
      <p:sp>
        <p:nvSpPr>
          <p:cNvPr id="9" name="Oval 8">
            <a:extLst>
              <a:ext uri="{FF2B5EF4-FFF2-40B4-BE49-F238E27FC236}">
                <a16:creationId xmlns:a16="http://schemas.microsoft.com/office/drawing/2014/main" id="{44691616-7410-6591-C20A-2C44445C1965}"/>
              </a:ext>
            </a:extLst>
          </p:cNvPr>
          <p:cNvSpPr/>
          <p:nvPr/>
        </p:nvSpPr>
        <p:spPr>
          <a:xfrm>
            <a:off x="1609859" y="858342"/>
            <a:ext cx="9247032" cy="2636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8D8F6C08-3706-C093-DCAA-91CD63244A34}"/>
              </a:ext>
            </a:extLst>
          </p:cNvPr>
          <p:cNvSpPr/>
          <p:nvPr/>
        </p:nvSpPr>
        <p:spPr>
          <a:xfrm rot="3239979">
            <a:off x="6896385" y="3899229"/>
            <a:ext cx="1173163"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C4155F9-C9F8-DD83-3616-97511F9EDF6B}"/>
              </a:ext>
            </a:extLst>
          </p:cNvPr>
          <p:cNvSpPr txBox="1"/>
          <p:nvPr/>
        </p:nvSpPr>
        <p:spPr>
          <a:xfrm>
            <a:off x="7579267" y="3554636"/>
            <a:ext cx="1146175" cy="646331"/>
          </a:xfrm>
          <a:prstGeom prst="rect">
            <a:avLst/>
          </a:prstGeom>
          <a:noFill/>
        </p:spPr>
        <p:txBody>
          <a:bodyPr wrap="square" rtlCol="0">
            <a:spAutoFit/>
          </a:bodyPr>
          <a:lstStyle/>
          <a:p>
            <a:r>
              <a:rPr lang="nb-NO" dirty="0"/>
              <a:t>Natural </a:t>
            </a:r>
            <a:r>
              <a:rPr lang="nb-NO" dirty="0" err="1"/>
              <a:t>mortality</a:t>
            </a:r>
            <a:endParaRPr lang="en-US" dirty="0"/>
          </a:p>
        </p:txBody>
      </p:sp>
      <p:sp>
        <p:nvSpPr>
          <p:cNvPr id="33" name="TextBox 32">
            <a:extLst>
              <a:ext uri="{FF2B5EF4-FFF2-40B4-BE49-F238E27FC236}">
                <a16:creationId xmlns:a16="http://schemas.microsoft.com/office/drawing/2014/main" id="{79E3B012-ED70-ADA2-D222-90B3C26CB5C5}"/>
              </a:ext>
            </a:extLst>
          </p:cNvPr>
          <p:cNvSpPr txBox="1"/>
          <p:nvPr/>
        </p:nvSpPr>
        <p:spPr>
          <a:xfrm>
            <a:off x="738616" y="6433427"/>
            <a:ext cx="9195093" cy="338554"/>
          </a:xfrm>
          <a:prstGeom prst="rect">
            <a:avLst/>
          </a:prstGeom>
          <a:noFill/>
        </p:spPr>
        <p:txBody>
          <a:bodyPr wrap="square">
            <a:spAutoFit/>
          </a:bodyPr>
          <a:lstStyle/>
          <a:p>
            <a:r>
              <a:rPr lang="en-US" sz="1600" dirty="0">
                <a:solidFill>
                  <a:schemeClr val="bg1"/>
                </a:solidFill>
                <a:latin typeface="Segoe UI" panose="020B0502040204020203" pitchFamily="34" charset="0"/>
              </a:rPr>
              <a:t>King, M. (1995). Fisheries biology, assessment and management. Fishing News Books, Oxford, 341</a:t>
            </a:r>
            <a:endParaRPr lang="en-US" sz="1600" dirty="0">
              <a:solidFill>
                <a:schemeClr val="bg1"/>
              </a:solidFill>
            </a:endParaRPr>
          </a:p>
        </p:txBody>
      </p:sp>
      <p:pic>
        <p:nvPicPr>
          <p:cNvPr id="3" name="Picture 2" descr="A large fish swimming in the water&#10;&#10;AI-generated content may be incorrect.">
            <a:extLst>
              <a:ext uri="{FF2B5EF4-FFF2-40B4-BE49-F238E27FC236}">
                <a16:creationId xmlns:a16="http://schemas.microsoft.com/office/drawing/2014/main" id="{1A699B41-461C-7A54-4B48-3BA8E7B5BD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673" y="4477411"/>
            <a:ext cx="1791768" cy="1791768"/>
          </a:xfrm>
          <a:prstGeom prst="rect">
            <a:avLst/>
          </a:prstGeom>
        </p:spPr>
      </p:pic>
    </p:spTree>
    <p:extLst>
      <p:ext uri="{BB962C8B-B14F-4D97-AF65-F5344CB8AC3E}">
        <p14:creationId xmlns:p14="http://schemas.microsoft.com/office/powerpoint/2010/main" val="1750385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DF8CE-60E8-7E0B-E773-7A0B219712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F40E9A-B551-7025-B6DE-5734DD369C1B}"/>
              </a:ext>
            </a:extLst>
          </p:cNvPr>
          <p:cNvSpPr>
            <a:spLocks noGrp="1"/>
          </p:cNvSpPr>
          <p:nvPr>
            <p:ph type="title"/>
          </p:nvPr>
        </p:nvSpPr>
        <p:spPr/>
        <p:txBody>
          <a:bodyPr/>
          <a:lstStyle/>
          <a:p>
            <a:r>
              <a:rPr lang="nb-NO" dirty="0" err="1"/>
              <a:t>Length</a:t>
            </a:r>
            <a:r>
              <a:rPr lang="nb-NO" dirty="0"/>
              <a:t> and age at </a:t>
            </a:r>
            <a:r>
              <a:rPr lang="nb-NO" dirty="0" err="1"/>
              <a:t>maturity</a:t>
            </a:r>
            <a:endParaRPr lang="en-US" dirty="0"/>
          </a:p>
        </p:txBody>
      </p:sp>
      <p:pic>
        <p:nvPicPr>
          <p:cNvPr id="5" name="Content Placeholder 4">
            <a:extLst>
              <a:ext uri="{FF2B5EF4-FFF2-40B4-BE49-F238E27FC236}">
                <a16:creationId xmlns:a16="http://schemas.microsoft.com/office/drawing/2014/main" id="{B81EAADC-34E0-F5D0-D634-FFFC6B6BCE68}"/>
              </a:ext>
            </a:extLst>
          </p:cNvPr>
          <p:cNvPicPr>
            <a:picLocks noGrp="1" noChangeAspect="1"/>
          </p:cNvPicPr>
          <p:nvPr>
            <p:ph idx="1"/>
          </p:nvPr>
        </p:nvPicPr>
        <p:blipFill>
          <a:blip r:embed="rId3"/>
          <a:stretch>
            <a:fillRect/>
          </a:stretch>
        </p:blipFill>
        <p:spPr>
          <a:xfrm>
            <a:off x="1481889" y="1825625"/>
            <a:ext cx="9228221" cy="4351338"/>
          </a:xfrm>
        </p:spPr>
      </p:pic>
      <p:sp>
        <p:nvSpPr>
          <p:cNvPr id="7" name="TextBox 6">
            <a:extLst>
              <a:ext uri="{FF2B5EF4-FFF2-40B4-BE49-F238E27FC236}">
                <a16:creationId xmlns:a16="http://schemas.microsoft.com/office/drawing/2014/main" id="{48E35ABB-1EDE-88E7-F8D9-13C931218E65}"/>
              </a:ext>
            </a:extLst>
          </p:cNvPr>
          <p:cNvSpPr txBox="1"/>
          <p:nvPr/>
        </p:nvSpPr>
        <p:spPr>
          <a:xfrm>
            <a:off x="1180563" y="6262042"/>
            <a:ext cx="10590727" cy="461665"/>
          </a:xfrm>
          <a:prstGeom prst="rect">
            <a:avLst/>
          </a:prstGeom>
          <a:noFill/>
        </p:spPr>
        <p:txBody>
          <a:bodyPr wrap="square" rtlCol="0">
            <a:spAutoFit/>
          </a:bodyPr>
          <a:lstStyle>
            <a:defPPr>
              <a:defRPr lang="en-US"/>
            </a:defPPr>
            <a:lvl1pPr>
              <a:defRPr sz="1200"/>
            </a:lvl1pPr>
          </a:lstStyle>
          <a:p>
            <a:r>
              <a:rPr lang="en-US" dirty="0">
                <a:solidFill>
                  <a:schemeClr val="bg1"/>
                </a:solidFill>
              </a:rPr>
              <a:t>Andrade, H., Vihtakari, M., &amp; Santos, J. (2023). Geographic variation in the life history of lane snapper, with new insights from the warm edge of its distribution. Journal of Fish Biology, 103(5), 950-964. </a:t>
            </a:r>
            <a:r>
              <a:rPr lang="en-US" dirty="0" err="1">
                <a:solidFill>
                  <a:schemeClr val="bg1"/>
                </a:solidFill>
              </a:rPr>
              <a:t>doi:https</a:t>
            </a:r>
            <a:r>
              <a:rPr lang="en-US" dirty="0">
                <a:solidFill>
                  <a:schemeClr val="bg1"/>
                </a:solidFill>
              </a:rPr>
              <a:t>://doi.org/10.1111/jfb.15488</a:t>
            </a:r>
          </a:p>
        </p:txBody>
      </p:sp>
      <p:pic>
        <p:nvPicPr>
          <p:cNvPr id="4" name="Picture 2">
            <a:extLst>
              <a:ext uri="{FF2B5EF4-FFF2-40B4-BE49-F238E27FC236}">
                <a16:creationId xmlns:a16="http://schemas.microsoft.com/office/drawing/2014/main" id="{8ABF0C86-F034-045F-67E6-56C2396766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086045" y="41577"/>
            <a:ext cx="3105955" cy="224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C5F301C-BF98-881E-2AC5-4F79E7337B41}"/>
              </a:ext>
            </a:extLst>
          </p:cNvPr>
          <p:cNvSpPr txBox="1"/>
          <p:nvPr/>
        </p:nvSpPr>
        <p:spPr>
          <a:xfrm>
            <a:off x="9086045" y="18685"/>
            <a:ext cx="3032975" cy="276999"/>
          </a:xfrm>
          <a:prstGeom prst="rect">
            <a:avLst/>
          </a:prstGeom>
          <a:noFill/>
        </p:spPr>
        <p:txBody>
          <a:bodyPr wrap="square" rtlCol="0">
            <a:spAutoFit/>
          </a:bodyPr>
          <a:lstStyle/>
          <a:p>
            <a:r>
              <a:rPr lang="nb-NO" sz="1200" dirty="0" err="1">
                <a:solidFill>
                  <a:schemeClr val="bg1"/>
                </a:solidFill>
              </a:rPr>
              <a:t>Snook</a:t>
            </a:r>
            <a:r>
              <a:rPr lang="nb-NO" sz="1200" dirty="0">
                <a:solidFill>
                  <a:schemeClr val="bg1"/>
                </a:solidFill>
              </a:rPr>
              <a:t> </a:t>
            </a:r>
            <a:r>
              <a:rPr lang="nb-NO" sz="1200" i="1" dirty="0" err="1">
                <a:solidFill>
                  <a:schemeClr val="bg1"/>
                </a:solidFill>
              </a:rPr>
              <a:t>Centropomus</a:t>
            </a:r>
            <a:r>
              <a:rPr lang="nb-NO" sz="1200" i="1" dirty="0">
                <a:solidFill>
                  <a:schemeClr val="bg1"/>
                </a:solidFill>
              </a:rPr>
              <a:t> </a:t>
            </a:r>
            <a:r>
              <a:rPr lang="nb-NO" sz="1200" i="1" dirty="0" err="1">
                <a:solidFill>
                  <a:schemeClr val="bg1"/>
                </a:solidFill>
              </a:rPr>
              <a:t>undecimalis</a:t>
            </a:r>
            <a:r>
              <a:rPr lang="nb-NO" sz="1200" i="1" dirty="0">
                <a:solidFill>
                  <a:schemeClr val="bg1"/>
                </a:solidFill>
              </a:rPr>
              <a:t> </a:t>
            </a:r>
            <a:r>
              <a:rPr lang="nb-NO" sz="1200" dirty="0" err="1">
                <a:solidFill>
                  <a:schemeClr val="bg1"/>
                </a:solidFill>
              </a:rPr>
              <a:t>gonads</a:t>
            </a:r>
            <a:endParaRPr lang="en-US" sz="1200" dirty="0">
              <a:solidFill>
                <a:schemeClr val="bg1"/>
              </a:solidFill>
            </a:endParaRPr>
          </a:p>
        </p:txBody>
      </p:sp>
      <p:sp>
        <p:nvSpPr>
          <p:cNvPr id="8" name="TextBox 7">
            <a:extLst>
              <a:ext uri="{FF2B5EF4-FFF2-40B4-BE49-F238E27FC236}">
                <a16:creationId xmlns:a16="http://schemas.microsoft.com/office/drawing/2014/main" id="{86FF3769-CD5B-259F-A495-69186FDD546D}"/>
              </a:ext>
            </a:extLst>
          </p:cNvPr>
          <p:cNvSpPr txBox="1"/>
          <p:nvPr/>
        </p:nvSpPr>
        <p:spPr>
          <a:xfrm>
            <a:off x="7423113" y="4728538"/>
            <a:ext cx="3325864" cy="276999"/>
          </a:xfrm>
          <a:prstGeom prst="rect">
            <a:avLst/>
          </a:prstGeom>
          <a:noFill/>
        </p:spPr>
        <p:txBody>
          <a:bodyPr wrap="square">
            <a:spAutoFit/>
          </a:bodyPr>
          <a:lstStyle/>
          <a:p>
            <a:r>
              <a:rPr lang="en-US" sz="1200" dirty="0">
                <a:hlinkClick r:id="rId5"/>
              </a:rPr>
              <a:t>https://github.com/DeepWaterIMR/ggFishPlots</a:t>
            </a:r>
            <a:r>
              <a:rPr lang="en-US" sz="1200" dirty="0"/>
              <a:t> </a:t>
            </a:r>
          </a:p>
        </p:txBody>
      </p:sp>
    </p:spTree>
    <p:extLst>
      <p:ext uri="{BB962C8B-B14F-4D97-AF65-F5344CB8AC3E}">
        <p14:creationId xmlns:p14="http://schemas.microsoft.com/office/powerpoint/2010/main" val="3398938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map of the world&#10;&#10;AI-generated content may be incorrect.">
            <a:extLst>
              <a:ext uri="{FF2B5EF4-FFF2-40B4-BE49-F238E27FC236}">
                <a16:creationId xmlns:a16="http://schemas.microsoft.com/office/drawing/2014/main" id="{624DF7A3-2617-88EA-1A6C-59697375AD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489" y="1599675"/>
            <a:ext cx="8572500" cy="4286250"/>
          </a:xfrm>
          <a:prstGeom prst="rect">
            <a:avLst/>
          </a:prstGeom>
        </p:spPr>
      </p:pic>
      <p:graphicFrame>
        <p:nvGraphicFramePr>
          <p:cNvPr id="8" name="Table 7">
            <a:extLst>
              <a:ext uri="{FF2B5EF4-FFF2-40B4-BE49-F238E27FC236}">
                <a16:creationId xmlns:a16="http://schemas.microsoft.com/office/drawing/2014/main" id="{48B146F0-0447-4A9F-4F40-BBCA67DAD02F}"/>
              </a:ext>
            </a:extLst>
          </p:cNvPr>
          <p:cNvGraphicFramePr>
            <a:graphicFrameLocks noGrp="1"/>
          </p:cNvGraphicFramePr>
          <p:nvPr>
            <p:extLst>
              <p:ext uri="{D42A27DB-BD31-4B8C-83A1-F6EECF244321}">
                <p14:modId xmlns:p14="http://schemas.microsoft.com/office/powerpoint/2010/main" val="2098953885"/>
              </p:ext>
            </p:extLst>
          </p:nvPr>
        </p:nvGraphicFramePr>
        <p:xfrm>
          <a:off x="605307" y="365105"/>
          <a:ext cx="10312865" cy="754380"/>
        </p:xfrm>
        <a:graphic>
          <a:graphicData uri="http://schemas.openxmlformats.org/drawingml/2006/table">
            <a:tbl>
              <a:tblPr/>
              <a:tblGrid>
                <a:gridCol w="10312865">
                  <a:extLst>
                    <a:ext uri="{9D8B030D-6E8A-4147-A177-3AD203B41FA5}">
                      <a16:colId xmlns:a16="http://schemas.microsoft.com/office/drawing/2014/main" val="1177364452"/>
                    </a:ext>
                  </a:extLst>
                </a:gridCol>
              </a:tblGrid>
              <a:tr h="0">
                <a:tc>
                  <a:txBody>
                    <a:bodyPr/>
                    <a:lstStyle/>
                    <a:p>
                      <a:r>
                        <a:rPr lang="en-US" sz="1400" b="1" dirty="0">
                          <a:solidFill>
                            <a:schemeClr val="bg1"/>
                          </a:solidFill>
                          <a:effectLst/>
                          <a:latin typeface="Arial" panose="020B0604020202020204" pitchFamily="34" charset="0"/>
                        </a:rPr>
                        <a:t>Computer Generated </a:t>
                      </a:r>
                      <a:r>
                        <a:rPr lang="en-US" sz="1400" b="1" u="sng" dirty="0">
                          <a:solidFill>
                            <a:schemeClr val="bg1"/>
                          </a:solidFill>
                          <a:effectLst/>
                          <a:latin typeface="Arial" panose="020B0604020202020204" pitchFamily="34" charset="0"/>
                        </a:rPr>
                        <a:t>Native</a:t>
                      </a:r>
                      <a:r>
                        <a:rPr lang="en-US" sz="1400" b="1" dirty="0">
                          <a:solidFill>
                            <a:schemeClr val="bg1"/>
                          </a:solidFill>
                          <a:effectLst/>
                          <a:latin typeface="Arial" panose="020B0604020202020204" pitchFamily="34" charset="0"/>
                        </a:rPr>
                        <a:t> Distribution Map for </a:t>
                      </a:r>
                      <a:r>
                        <a:rPr lang="en-US" sz="1400" b="1" i="1" dirty="0" err="1">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Coryphaena</a:t>
                      </a:r>
                      <a:r>
                        <a:rPr lang="en-US" sz="1400" b="1" i="1" dirty="0">
                          <a:solidFill>
                            <a:srgbClr val="0563C1"/>
                          </a:solidFill>
                          <a:effectLst/>
                          <a:latin typeface="Arial" panose="020B0604020202020204" pitchFamily="34" charset="0"/>
                          <a:hlinkClick r:id="rId4">
                            <a:extLst>
                              <a:ext uri="{A12FA001-AC4F-418D-AE19-62706E023703}">
                                <ahyp:hlinkClr xmlns:ahyp="http://schemas.microsoft.com/office/drawing/2018/hyperlinkcolor" val="tx"/>
                              </a:ext>
                            </a:extLst>
                          </a:hlinkClick>
                        </a:rPr>
                        <a:t> </a:t>
                      </a:r>
                      <a:r>
                        <a:rPr lang="en-US" sz="1400" b="1" i="1" dirty="0" err="1">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hippurus</a:t>
                      </a:r>
                      <a:r>
                        <a:rPr lang="en-US" sz="1400" b="1" dirty="0">
                          <a:solidFill>
                            <a:schemeClr val="bg1"/>
                          </a:solidFill>
                          <a:effectLst/>
                          <a:latin typeface="Arial" panose="020B0604020202020204" pitchFamily="34" charset="0"/>
                        </a:rPr>
                        <a:t> (Common dolphinfish), with modelled year 2050 native range map based on IPCC RCP8.5 emissions scenario </a:t>
                      </a:r>
                    </a:p>
                  </a:txBody>
                  <a:tcPr marL="28575" marR="28575" marT="28575" marB="28575" anchor="ctr">
                    <a:lnL>
                      <a:noFill/>
                    </a:lnL>
                    <a:lnR>
                      <a:noFill/>
                    </a:lnR>
                    <a:lnT>
                      <a:noFill/>
                    </a:lnT>
                    <a:lnB>
                      <a:noFill/>
                    </a:lnB>
                    <a:noFill/>
                  </a:tcPr>
                </a:tc>
                <a:extLst>
                  <a:ext uri="{0D108BD9-81ED-4DB2-BD59-A6C34878D82A}">
                    <a16:rowId xmlns:a16="http://schemas.microsoft.com/office/drawing/2014/main" val="118729526"/>
                  </a:ext>
                </a:extLst>
              </a:tr>
              <a:tr h="0">
                <a:tc>
                  <a:txBody>
                    <a:bodyPr/>
                    <a:lstStyle/>
                    <a:p>
                      <a:r>
                        <a:rPr lang="en-US" sz="1400" b="1" dirty="0">
                          <a:solidFill>
                            <a:schemeClr val="bg1"/>
                          </a:solidFill>
                          <a:effectLst/>
                          <a:latin typeface="Arial" panose="020B0604020202020204" pitchFamily="34" charset="0"/>
                        </a:rPr>
                        <a:t>Currently known distribution: Atlantic, Indian and Pacific: in tropical and subtropical waters. </a:t>
                      </a:r>
                      <a:endParaRPr lang="en-US" sz="1400" dirty="0">
                        <a:solidFill>
                          <a:schemeClr val="bg1"/>
                        </a:solidFill>
                        <a:effectLst/>
                        <a:latin typeface="Arial" panose="020B0604020202020204" pitchFamily="34" charset="0"/>
                      </a:endParaRPr>
                    </a:p>
                  </a:txBody>
                  <a:tcPr marL="28575" marR="28575" marT="28575" marB="28575">
                    <a:lnL>
                      <a:noFill/>
                    </a:lnL>
                    <a:lnR>
                      <a:noFill/>
                    </a:lnR>
                    <a:lnT>
                      <a:noFill/>
                    </a:lnT>
                    <a:lnB>
                      <a:noFill/>
                    </a:lnB>
                    <a:noFill/>
                  </a:tcPr>
                </a:tc>
                <a:extLst>
                  <a:ext uri="{0D108BD9-81ED-4DB2-BD59-A6C34878D82A}">
                    <a16:rowId xmlns:a16="http://schemas.microsoft.com/office/drawing/2014/main" val="893854252"/>
                  </a:ext>
                </a:extLst>
              </a:tr>
            </a:tbl>
          </a:graphicData>
        </a:graphic>
      </p:graphicFrame>
      <p:pic>
        <p:nvPicPr>
          <p:cNvPr id="10" name="Picture 9" descr="A fish swimming in the water&#10;&#10;AI-generated content may be incorrect.">
            <a:extLst>
              <a:ext uri="{FF2B5EF4-FFF2-40B4-BE49-F238E27FC236}">
                <a16:creationId xmlns:a16="http://schemas.microsoft.com/office/drawing/2014/main" id="{E755EE25-FD3B-6A46-B288-E0A340454828}"/>
              </a:ext>
            </a:extLst>
          </p:cNvPr>
          <p:cNvPicPr>
            <a:picLocks noChangeAspect="1"/>
          </p:cNvPicPr>
          <p:nvPr/>
        </p:nvPicPr>
        <p:blipFill>
          <a:blip r:embed="rId5">
            <a:extLst>
              <a:ext uri="{28A0092B-C50C-407E-A947-70E740481C1C}">
                <a14:useLocalDpi xmlns:a14="http://schemas.microsoft.com/office/drawing/2010/main" val="0"/>
              </a:ext>
            </a:extLst>
          </a:blip>
          <a:srcRect l="11731" t="11341"/>
          <a:stretch/>
        </p:blipFill>
        <p:spPr>
          <a:xfrm>
            <a:off x="10116355" y="5401790"/>
            <a:ext cx="2010982" cy="1344808"/>
          </a:xfrm>
          <a:prstGeom prst="rect">
            <a:avLst/>
          </a:prstGeom>
        </p:spPr>
      </p:pic>
      <p:sp>
        <p:nvSpPr>
          <p:cNvPr id="12" name="TextBox 11">
            <a:extLst>
              <a:ext uri="{FF2B5EF4-FFF2-40B4-BE49-F238E27FC236}">
                <a16:creationId xmlns:a16="http://schemas.microsoft.com/office/drawing/2014/main" id="{266393E3-15BF-8920-8986-8147DCF543AD}"/>
              </a:ext>
            </a:extLst>
          </p:cNvPr>
          <p:cNvSpPr txBox="1"/>
          <p:nvPr/>
        </p:nvSpPr>
        <p:spPr>
          <a:xfrm>
            <a:off x="1475489" y="6016687"/>
            <a:ext cx="7989980" cy="369332"/>
          </a:xfrm>
          <a:prstGeom prst="rect">
            <a:avLst/>
          </a:prstGeom>
          <a:noFill/>
        </p:spPr>
        <p:txBody>
          <a:bodyPr wrap="square">
            <a:spAutoFit/>
          </a:bodyPr>
          <a:lstStyle/>
          <a:p>
            <a:r>
              <a:rPr lang="en-US" dirty="0">
                <a:solidFill>
                  <a:schemeClr val="bg1"/>
                </a:solidFill>
                <a:hlinkClick r:id="rId6">
                  <a:extLst>
                    <a:ext uri="{A12FA001-AC4F-418D-AE19-62706E023703}">
                      <ahyp:hlinkClr xmlns:ahyp="http://schemas.microsoft.com/office/drawing/2018/hyperlinkcolor" val="tx"/>
                    </a:ext>
                  </a:extLst>
                </a:hlinkClick>
              </a:rPr>
              <a:t>https://www.aquamaps.org/receive.php?type_of_map=regular&amp;map=cached</a:t>
            </a:r>
            <a:r>
              <a:rPr lang="en-US" dirty="0">
                <a:solidFill>
                  <a:schemeClr val="bg1"/>
                </a:solidFill>
              </a:rPr>
              <a:t> </a:t>
            </a:r>
          </a:p>
        </p:txBody>
      </p:sp>
    </p:spTree>
    <p:extLst>
      <p:ext uri="{BB962C8B-B14F-4D97-AF65-F5344CB8AC3E}">
        <p14:creationId xmlns:p14="http://schemas.microsoft.com/office/powerpoint/2010/main" val="1520255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north and south america&#10;&#10;AI-generated content may be incorrect.">
            <a:extLst>
              <a:ext uri="{FF2B5EF4-FFF2-40B4-BE49-F238E27FC236}">
                <a16:creationId xmlns:a16="http://schemas.microsoft.com/office/drawing/2014/main" id="{1280536D-AFD4-6D40-6F8C-A6BA471A39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4255" y="534120"/>
            <a:ext cx="6391962" cy="5309413"/>
          </a:xfrm>
        </p:spPr>
      </p:pic>
      <p:sp>
        <p:nvSpPr>
          <p:cNvPr id="7" name="TextBox 6">
            <a:extLst>
              <a:ext uri="{FF2B5EF4-FFF2-40B4-BE49-F238E27FC236}">
                <a16:creationId xmlns:a16="http://schemas.microsoft.com/office/drawing/2014/main" id="{E53E851B-280D-664C-CD09-8EBBB0295EC6}"/>
              </a:ext>
            </a:extLst>
          </p:cNvPr>
          <p:cNvSpPr txBox="1"/>
          <p:nvPr/>
        </p:nvSpPr>
        <p:spPr>
          <a:xfrm>
            <a:off x="1321594" y="5954193"/>
            <a:ext cx="10534623" cy="738664"/>
          </a:xfrm>
          <a:prstGeom prst="rect">
            <a:avLst/>
          </a:prstGeom>
          <a:noFill/>
        </p:spPr>
        <p:txBody>
          <a:bodyPr wrap="square">
            <a:spAutoFit/>
          </a:bodyPr>
          <a:lstStyle/>
          <a:p>
            <a:r>
              <a:rPr lang="en-US" sz="1400" b="1" dirty="0">
                <a:solidFill>
                  <a:schemeClr val="bg1"/>
                </a:solidFill>
              </a:rPr>
              <a:t>Figure 1</a:t>
            </a:r>
            <a:r>
              <a:rPr lang="en-US" sz="1400" dirty="0">
                <a:solidFill>
                  <a:schemeClr val="bg1"/>
                </a:solidFill>
              </a:rPr>
              <a:t> Sampling locations for young of the year (YOY) (pink diamonds) and adult (green circles) individuals of </a:t>
            </a:r>
            <a:r>
              <a:rPr lang="en-US" sz="1400" i="1" dirty="0" err="1">
                <a:solidFill>
                  <a:schemeClr val="bg1"/>
                </a:solidFill>
              </a:rPr>
              <a:t>Coryphaena</a:t>
            </a:r>
            <a:r>
              <a:rPr lang="en-US" sz="1400" i="1" dirty="0">
                <a:solidFill>
                  <a:schemeClr val="bg1"/>
                </a:solidFill>
              </a:rPr>
              <a:t> </a:t>
            </a:r>
            <a:r>
              <a:rPr lang="en-US" sz="1400" i="1" dirty="0" err="1">
                <a:solidFill>
                  <a:schemeClr val="bg1"/>
                </a:solidFill>
              </a:rPr>
              <a:t>hippurus</a:t>
            </a:r>
            <a:r>
              <a:rPr lang="en-US" sz="1400" dirty="0">
                <a:solidFill>
                  <a:schemeClr val="bg1"/>
                </a:solidFill>
              </a:rPr>
              <a:t> in the Tropical Eastern Pacific. Localities: Cabo San Lucas (CSL), Bahía Banderas (BAB), Puerto Ángel (PAO), Puntarenas (PUN), Oceanic (OCE), Santa Rosa (SRO), Paita (PAI), and </a:t>
            </a:r>
            <a:r>
              <a:rPr lang="en-US" sz="1400" dirty="0" err="1">
                <a:solidFill>
                  <a:schemeClr val="bg1"/>
                </a:solidFill>
              </a:rPr>
              <a:t>Pucusana</a:t>
            </a:r>
            <a:r>
              <a:rPr lang="en-US" sz="1400" dirty="0">
                <a:solidFill>
                  <a:schemeClr val="bg1"/>
                </a:solidFill>
              </a:rPr>
              <a:t> (PUC).</a:t>
            </a:r>
          </a:p>
        </p:txBody>
      </p:sp>
      <p:pic>
        <p:nvPicPr>
          <p:cNvPr id="8" name="Picture 7">
            <a:extLst>
              <a:ext uri="{FF2B5EF4-FFF2-40B4-BE49-F238E27FC236}">
                <a16:creationId xmlns:a16="http://schemas.microsoft.com/office/drawing/2014/main" id="{E75327FA-45D3-7629-7989-D10175498F78}"/>
              </a:ext>
            </a:extLst>
          </p:cNvPr>
          <p:cNvPicPr>
            <a:picLocks noChangeAspect="1"/>
          </p:cNvPicPr>
          <p:nvPr/>
        </p:nvPicPr>
        <p:blipFill>
          <a:blip r:embed="rId4"/>
          <a:stretch>
            <a:fillRect/>
          </a:stretch>
        </p:blipFill>
        <p:spPr>
          <a:xfrm>
            <a:off x="193183" y="165142"/>
            <a:ext cx="5143198" cy="2320377"/>
          </a:xfrm>
          <a:prstGeom prst="rect">
            <a:avLst/>
          </a:prstGeom>
        </p:spPr>
      </p:pic>
      <p:sp>
        <p:nvSpPr>
          <p:cNvPr id="10" name="TextBox 9">
            <a:extLst>
              <a:ext uri="{FF2B5EF4-FFF2-40B4-BE49-F238E27FC236}">
                <a16:creationId xmlns:a16="http://schemas.microsoft.com/office/drawing/2014/main" id="{10854738-BAEC-80A6-568E-50A51262570B}"/>
              </a:ext>
            </a:extLst>
          </p:cNvPr>
          <p:cNvSpPr txBox="1"/>
          <p:nvPr/>
        </p:nvSpPr>
        <p:spPr>
          <a:xfrm>
            <a:off x="103032" y="2765827"/>
            <a:ext cx="5306095"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dirty="0">
                <a:solidFill>
                  <a:schemeClr val="bg1"/>
                </a:solidFill>
              </a:rPr>
              <a:t>“Overall results show high levels of connectivity across locations in the study area. However, genetic differences were observed for YOY individuals among sites from the northernmost and southernmost areas seemingly related to the spatial separation of locations. This pattern was confirmed also in adult individuals by the significant differences observed between Cabo San Lucas (Northern) and the two Peruvian localities (Southern). Moreover, the Oceanic location presented differences when compared to the shoreline sample sites in the TEP.”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YOY = Young of the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TEP </a:t>
            </a:r>
            <a:r>
              <a:rPr lang="en-US" sz="1400" i="1" dirty="0">
                <a:solidFill>
                  <a:schemeClr val="bg1"/>
                </a:solidFill>
              </a:rPr>
              <a:t>= </a:t>
            </a:r>
            <a:r>
              <a:rPr lang="en-US" sz="1400" dirty="0">
                <a:solidFill>
                  <a:schemeClr val="bg1"/>
                </a:solidFill>
              </a:rPr>
              <a:t>Tropical Eastern Pacific</a:t>
            </a:r>
          </a:p>
        </p:txBody>
      </p:sp>
    </p:spTree>
    <p:extLst>
      <p:ext uri="{BB962C8B-B14F-4D97-AF65-F5344CB8AC3E}">
        <p14:creationId xmlns:p14="http://schemas.microsoft.com/office/powerpoint/2010/main" val="226995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084F2D8-37D6-FCF5-A606-7A221D4BF429}"/>
              </a:ext>
            </a:extLst>
          </p:cNvPr>
          <p:cNvSpPr>
            <a:spLocks noGrp="1"/>
          </p:cNvSpPr>
          <p:nvPr>
            <p:ph type="title"/>
          </p:nvPr>
        </p:nvSpPr>
        <p:spPr/>
        <p:txBody>
          <a:bodyPr/>
          <a:lstStyle/>
          <a:p>
            <a:r>
              <a:rPr lang="nb-NO" dirty="0" err="1"/>
              <a:t>Reproducción</a:t>
            </a:r>
            <a:r>
              <a:rPr lang="nb-NO" dirty="0"/>
              <a:t> </a:t>
            </a:r>
            <a:r>
              <a:rPr lang="nb-NO" dirty="0" err="1"/>
              <a:t>dorado</a:t>
            </a:r>
            <a:endParaRPr lang="en-US" dirty="0"/>
          </a:p>
        </p:txBody>
      </p:sp>
      <p:pic>
        <p:nvPicPr>
          <p:cNvPr id="8" name="Content Placeholder 7" descr="A graph of different states&#10;&#10;AI-generated content may be incorrect.">
            <a:extLst>
              <a:ext uri="{FF2B5EF4-FFF2-40B4-BE49-F238E27FC236}">
                <a16:creationId xmlns:a16="http://schemas.microsoft.com/office/drawing/2014/main" id="{7688E96F-BF29-EF7A-6ED8-48516785CC0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57263" y="1947458"/>
            <a:ext cx="5054522" cy="3457123"/>
          </a:xfrm>
        </p:spPr>
      </p:pic>
      <p:pic>
        <p:nvPicPr>
          <p:cNvPr id="12" name="Content Placeholder 11" descr="A graph of different types of water&#10;&#10;AI-generated content may be incorrect.">
            <a:extLst>
              <a:ext uri="{FF2B5EF4-FFF2-40B4-BE49-F238E27FC236}">
                <a16:creationId xmlns:a16="http://schemas.microsoft.com/office/drawing/2014/main" id="{F9ACBE90-1072-C63A-91AF-2DAA1F9340B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61972" y="1947459"/>
            <a:ext cx="5054521" cy="3476316"/>
          </a:xfrm>
        </p:spPr>
      </p:pic>
      <p:sp>
        <p:nvSpPr>
          <p:cNvPr id="14" name="TextBox 13">
            <a:extLst>
              <a:ext uri="{FF2B5EF4-FFF2-40B4-BE49-F238E27FC236}">
                <a16:creationId xmlns:a16="http://schemas.microsoft.com/office/drawing/2014/main" id="{653093D9-D230-EE67-9DAA-B209E2DB36F4}"/>
              </a:ext>
            </a:extLst>
          </p:cNvPr>
          <p:cNvSpPr txBox="1"/>
          <p:nvPr/>
        </p:nvSpPr>
        <p:spPr>
          <a:xfrm>
            <a:off x="1220264" y="5425009"/>
            <a:ext cx="10195449" cy="1477328"/>
          </a:xfrm>
          <a:prstGeom prst="rect">
            <a:avLst/>
          </a:prstGeom>
          <a:noFill/>
        </p:spPr>
        <p:txBody>
          <a:bodyPr wrap="square">
            <a:spAutoFit/>
          </a:bodyPr>
          <a:lstStyle/>
          <a:p>
            <a:r>
              <a:rPr lang="en-US" sz="1500" i="1" dirty="0">
                <a:solidFill>
                  <a:schemeClr val="bg1"/>
                </a:solidFill>
                <a:effectLst/>
                <a:latin typeface="Aptos" panose="020B0004020202020204" pitchFamily="34" charset="0"/>
                <a:ea typeface="Aptos" panose="020B0004020202020204" pitchFamily="34" charset="0"/>
                <a:cs typeface="Arial" panose="020B0604020202020204" pitchFamily="34" charset="0"/>
              </a:rPr>
              <a:t>“…higher mean annual temperatures correlate with longer spawning seasons, indicating a broader span of reproductive activity. Conversely, in temperate regions such as the Balearic Islands, Malta, or Japan, lower mean annual temperatures result in shorter, more concentrated spawning periods. In tropical latitudes, the nearly year-round spawning behavior corresponds to consistently low GSI values, reflecting a small proportion of females being reproductively active throughout the year. In contrast, temperate regions show clear GSI peaks during the concentrated spawning period, with GSI values close to zero outside this period…”</a:t>
            </a:r>
            <a:endParaRPr lang="en-US" sz="1500" dirty="0">
              <a:solidFill>
                <a:schemeClr val="bg1"/>
              </a:solidFill>
            </a:endParaRPr>
          </a:p>
        </p:txBody>
      </p:sp>
      <p:pic>
        <p:nvPicPr>
          <p:cNvPr id="18" name="Picture 17">
            <a:extLst>
              <a:ext uri="{FF2B5EF4-FFF2-40B4-BE49-F238E27FC236}">
                <a16:creationId xmlns:a16="http://schemas.microsoft.com/office/drawing/2014/main" id="{1E800B73-E693-4093-2929-3A81C2CD1825}"/>
              </a:ext>
            </a:extLst>
          </p:cNvPr>
          <p:cNvPicPr>
            <a:picLocks noChangeAspect="1"/>
          </p:cNvPicPr>
          <p:nvPr/>
        </p:nvPicPr>
        <p:blipFill>
          <a:blip r:embed="rId5"/>
          <a:stretch>
            <a:fillRect/>
          </a:stretch>
        </p:blipFill>
        <p:spPr>
          <a:xfrm>
            <a:off x="7204451" y="1"/>
            <a:ext cx="4838565" cy="1886754"/>
          </a:xfrm>
          <a:prstGeom prst="rect">
            <a:avLst/>
          </a:prstGeom>
        </p:spPr>
      </p:pic>
    </p:spTree>
    <p:extLst>
      <p:ext uri="{BB962C8B-B14F-4D97-AF65-F5344CB8AC3E}">
        <p14:creationId xmlns:p14="http://schemas.microsoft.com/office/powerpoint/2010/main" val="129282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B5335AF-4F9C-846E-EC27-C444B8D58F32}"/>
              </a:ext>
            </a:extLst>
          </p:cNvPr>
          <p:cNvPicPr>
            <a:picLocks noGrp="1" noChangeAspect="1"/>
          </p:cNvPicPr>
          <p:nvPr>
            <p:ph idx="1"/>
          </p:nvPr>
        </p:nvPicPr>
        <p:blipFill rotWithShape="1">
          <a:blip r:embed="rId2"/>
          <a:srcRect b="2544"/>
          <a:stretch/>
        </p:blipFill>
        <p:spPr>
          <a:xfrm>
            <a:off x="1353353" y="518477"/>
            <a:ext cx="10295852" cy="5821045"/>
          </a:xfrm>
          <a:prstGeom prst="rect">
            <a:avLst/>
          </a:prstGeom>
          <a:noFill/>
        </p:spPr>
      </p:pic>
    </p:spTree>
    <p:extLst>
      <p:ext uri="{BB962C8B-B14F-4D97-AF65-F5344CB8AC3E}">
        <p14:creationId xmlns:p14="http://schemas.microsoft.com/office/powerpoint/2010/main" val="2353293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E46C6E-094B-3957-11BB-3A890445AE34}"/>
              </a:ext>
            </a:extLst>
          </p:cNvPr>
          <p:cNvSpPr>
            <a:spLocks noGrp="1"/>
          </p:cNvSpPr>
          <p:nvPr>
            <p:ph type="title"/>
          </p:nvPr>
        </p:nvSpPr>
        <p:spPr>
          <a:xfrm>
            <a:off x="238846" y="395861"/>
            <a:ext cx="10515600" cy="1325563"/>
          </a:xfrm>
        </p:spPr>
        <p:txBody>
          <a:bodyPr/>
          <a:lstStyle/>
          <a:p>
            <a:r>
              <a:rPr lang="nb-NO" dirty="0"/>
              <a:t>Historia de vida (parámetros)</a:t>
            </a:r>
            <a:endParaRPr lang="en-US" dirty="0"/>
          </a:p>
        </p:txBody>
      </p:sp>
      <p:pic>
        <p:nvPicPr>
          <p:cNvPr id="10" name="Content Placeholder 9">
            <a:extLst>
              <a:ext uri="{FF2B5EF4-FFF2-40B4-BE49-F238E27FC236}">
                <a16:creationId xmlns:a16="http://schemas.microsoft.com/office/drawing/2014/main" id="{BA766B7E-429C-2FD9-0457-52E77C1E2E8F}"/>
              </a:ext>
            </a:extLst>
          </p:cNvPr>
          <p:cNvPicPr>
            <a:picLocks noGrp="1" noChangeAspect="1"/>
          </p:cNvPicPr>
          <p:nvPr>
            <p:ph sz="half" idx="2"/>
          </p:nvPr>
        </p:nvPicPr>
        <p:blipFill>
          <a:blip r:embed="rId2"/>
          <a:stretch>
            <a:fillRect/>
          </a:stretch>
        </p:blipFill>
        <p:spPr>
          <a:xfrm>
            <a:off x="171891" y="1369816"/>
            <a:ext cx="6561007" cy="5353714"/>
          </a:xfrm>
          <a:prstGeom prst="rect">
            <a:avLst/>
          </a:prstGeom>
        </p:spPr>
      </p:pic>
      <p:pic>
        <p:nvPicPr>
          <p:cNvPr id="16" name="Content Placeholder 15">
            <a:extLst>
              <a:ext uri="{FF2B5EF4-FFF2-40B4-BE49-F238E27FC236}">
                <a16:creationId xmlns:a16="http://schemas.microsoft.com/office/drawing/2014/main" id="{0D83316F-35AA-83B9-A658-39539D0A2164}"/>
              </a:ext>
            </a:extLst>
          </p:cNvPr>
          <p:cNvPicPr>
            <a:picLocks noGrp="1" noChangeAspect="1"/>
          </p:cNvPicPr>
          <p:nvPr>
            <p:ph sz="half" idx="1"/>
          </p:nvPr>
        </p:nvPicPr>
        <p:blipFill>
          <a:blip r:embed="rId3"/>
          <a:stretch>
            <a:fillRect/>
          </a:stretch>
        </p:blipFill>
        <p:spPr>
          <a:xfrm>
            <a:off x="7079455" y="1853168"/>
            <a:ext cx="4960465" cy="1436089"/>
          </a:xfrm>
          <a:prstGeom prst="rect">
            <a:avLst/>
          </a:prstGeom>
        </p:spPr>
      </p:pic>
      <p:sp>
        <p:nvSpPr>
          <p:cNvPr id="17" name="Oval 16">
            <a:extLst>
              <a:ext uri="{FF2B5EF4-FFF2-40B4-BE49-F238E27FC236}">
                <a16:creationId xmlns:a16="http://schemas.microsoft.com/office/drawing/2014/main" id="{12101B28-F56A-DA92-470F-4EB564F2D259}"/>
              </a:ext>
            </a:extLst>
          </p:cNvPr>
          <p:cNvSpPr/>
          <p:nvPr/>
        </p:nvSpPr>
        <p:spPr>
          <a:xfrm>
            <a:off x="3527392" y="1721424"/>
            <a:ext cx="1121868" cy="48840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745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B993BF-11D5-0582-804C-88D5B217E0EA}"/>
              </a:ext>
            </a:extLst>
          </p:cNvPr>
          <p:cNvPicPr>
            <a:picLocks noGrp="1" noChangeAspect="1"/>
          </p:cNvPicPr>
          <p:nvPr>
            <p:ph idx="1"/>
          </p:nvPr>
        </p:nvPicPr>
        <p:blipFill>
          <a:blip r:embed="rId2"/>
          <a:stretch>
            <a:fillRect/>
          </a:stretch>
        </p:blipFill>
        <p:spPr>
          <a:xfrm rot="5400000">
            <a:off x="2853343" y="-1024542"/>
            <a:ext cx="6263003" cy="9141964"/>
          </a:xfrm>
        </p:spPr>
      </p:pic>
      <p:sp>
        <p:nvSpPr>
          <p:cNvPr id="9" name="Rectangle 8">
            <a:extLst>
              <a:ext uri="{FF2B5EF4-FFF2-40B4-BE49-F238E27FC236}">
                <a16:creationId xmlns:a16="http://schemas.microsoft.com/office/drawing/2014/main" id="{D4926E8D-79A4-E85A-1D51-5FF57744D69B}"/>
              </a:ext>
            </a:extLst>
          </p:cNvPr>
          <p:cNvSpPr/>
          <p:nvPr/>
        </p:nvSpPr>
        <p:spPr>
          <a:xfrm>
            <a:off x="1521439" y="5194407"/>
            <a:ext cx="8014447" cy="1536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614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8DDE9-1D5E-DF69-CA7B-3A95C8B355C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5AAE2CA-A2C8-9249-0BE4-5B1E7EEB438E}"/>
              </a:ext>
            </a:extLst>
          </p:cNvPr>
          <p:cNvSpPr/>
          <p:nvPr/>
        </p:nvSpPr>
        <p:spPr>
          <a:xfrm>
            <a:off x="367179" y="250032"/>
            <a:ext cx="11577172" cy="61976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fish on a hook&#10;&#10;AI-generated content may be incorrect.">
            <a:extLst>
              <a:ext uri="{FF2B5EF4-FFF2-40B4-BE49-F238E27FC236}">
                <a16:creationId xmlns:a16="http://schemas.microsoft.com/office/drawing/2014/main" id="{841B3C62-8B93-07EA-979D-FC0EBE9F269E}"/>
              </a:ext>
            </a:extLst>
          </p:cNvPr>
          <p:cNvPicPr>
            <a:picLocks noChangeAspect="1"/>
          </p:cNvPicPr>
          <p:nvPr/>
        </p:nvPicPr>
        <p:blipFill>
          <a:blip r:embed="rId2"/>
          <a:stretch>
            <a:fillRect/>
          </a:stretch>
        </p:blipFill>
        <p:spPr>
          <a:xfrm>
            <a:off x="9168212" y="4477411"/>
            <a:ext cx="2656609" cy="1771073"/>
          </a:xfrm>
          <a:prstGeom prst="rect">
            <a:avLst/>
          </a:prstGeom>
        </p:spPr>
      </p:pic>
      <p:pic>
        <p:nvPicPr>
          <p:cNvPr id="15" name="Picture 14" descr="A group of silver fish swimming in water&#10;&#10;AI-generated content may be incorrect.">
            <a:extLst>
              <a:ext uri="{FF2B5EF4-FFF2-40B4-BE49-F238E27FC236}">
                <a16:creationId xmlns:a16="http://schemas.microsoft.com/office/drawing/2014/main" id="{5E16AFFA-AE1B-8121-3CFA-7358750A9DE9}"/>
              </a:ext>
            </a:extLst>
          </p:cNvPr>
          <p:cNvPicPr>
            <a:picLocks noChangeAspect="1"/>
          </p:cNvPicPr>
          <p:nvPr/>
        </p:nvPicPr>
        <p:blipFill>
          <a:blip r:embed="rId3"/>
          <a:stretch>
            <a:fillRect/>
          </a:stretch>
        </p:blipFill>
        <p:spPr>
          <a:xfrm>
            <a:off x="5067005" y="1419802"/>
            <a:ext cx="2320148" cy="1546765"/>
          </a:xfrm>
          <a:prstGeom prst="rect">
            <a:avLst/>
          </a:prstGeom>
        </p:spPr>
      </p:pic>
      <p:pic>
        <p:nvPicPr>
          <p:cNvPr id="5" name="Picture 4" descr="A silver fish swimming in the water&#10;&#10;AI-generated content may be incorrect.">
            <a:extLst>
              <a:ext uri="{FF2B5EF4-FFF2-40B4-BE49-F238E27FC236}">
                <a16:creationId xmlns:a16="http://schemas.microsoft.com/office/drawing/2014/main" id="{A4D38184-803C-58AF-D789-416CCFC6CF18}"/>
              </a:ext>
            </a:extLst>
          </p:cNvPr>
          <p:cNvPicPr>
            <a:picLocks noChangeAspect="1"/>
          </p:cNvPicPr>
          <p:nvPr/>
        </p:nvPicPr>
        <p:blipFill>
          <a:blip r:embed="rId4"/>
          <a:stretch>
            <a:fillRect/>
          </a:stretch>
        </p:blipFill>
        <p:spPr>
          <a:xfrm>
            <a:off x="7428179" y="1419803"/>
            <a:ext cx="2320145" cy="1546763"/>
          </a:xfrm>
          <a:prstGeom prst="rect">
            <a:avLst/>
          </a:prstGeom>
        </p:spPr>
      </p:pic>
      <p:pic>
        <p:nvPicPr>
          <p:cNvPr id="6" name="Picture 5" descr="A school of silver fish&#10;&#10;AI-generated content may be incorrect.">
            <a:extLst>
              <a:ext uri="{FF2B5EF4-FFF2-40B4-BE49-F238E27FC236}">
                <a16:creationId xmlns:a16="http://schemas.microsoft.com/office/drawing/2014/main" id="{B600CD48-74D3-710C-1F4A-D304A6E78B23}"/>
              </a:ext>
            </a:extLst>
          </p:cNvPr>
          <p:cNvPicPr>
            <a:picLocks noChangeAspect="1"/>
          </p:cNvPicPr>
          <p:nvPr/>
        </p:nvPicPr>
        <p:blipFill>
          <a:blip r:embed="rId5"/>
          <a:stretch>
            <a:fillRect/>
          </a:stretch>
        </p:blipFill>
        <p:spPr>
          <a:xfrm>
            <a:off x="2705833" y="1419802"/>
            <a:ext cx="2320146" cy="1546764"/>
          </a:xfrm>
          <a:prstGeom prst="rect">
            <a:avLst/>
          </a:prstGeom>
        </p:spPr>
      </p:pic>
      <p:sp>
        <p:nvSpPr>
          <p:cNvPr id="8" name="TextBox 7">
            <a:extLst>
              <a:ext uri="{FF2B5EF4-FFF2-40B4-BE49-F238E27FC236}">
                <a16:creationId xmlns:a16="http://schemas.microsoft.com/office/drawing/2014/main" id="{19F64C09-85DC-48A9-CBBF-5996EFAD6C77}"/>
              </a:ext>
            </a:extLst>
          </p:cNvPr>
          <p:cNvSpPr txBox="1"/>
          <p:nvPr/>
        </p:nvSpPr>
        <p:spPr>
          <a:xfrm>
            <a:off x="789709" y="343763"/>
            <a:ext cx="10511502" cy="369332"/>
          </a:xfrm>
          <a:prstGeom prst="rect">
            <a:avLst/>
          </a:prstGeom>
          <a:noFill/>
        </p:spPr>
        <p:txBody>
          <a:bodyPr wrap="square" rtlCol="0">
            <a:spAutoFit/>
          </a:bodyPr>
          <a:lstStyle/>
          <a:p>
            <a:r>
              <a:rPr lang="nb-NO" dirty="0"/>
              <a:t>«</a:t>
            </a:r>
            <a:r>
              <a:rPr lang="nb-NO" b="1" i="1" dirty="0"/>
              <a:t>An </a:t>
            </a:r>
            <a:r>
              <a:rPr lang="nb-NO" b="1" i="1" dirty="0" err="1"/>
              <a:t>exploited</a:t>
            </a:r>
            <a:r>
              <a:rPr lang="nb-NO" b="1" i="1" dirty="0"/>
              <a:t>  </a:t>
            </a:r>
            <a:r>
              <a:rPr lang="nb-NO" b="1" i="1" dirty="0" err="1"/>
              <a:t>fish</a:t>
            </a:r>
            <a:r>
              <a:rPr lang="nb-NO" b="1" i="1" dirty="0"/>
              <a:t> stock </a:t>
            </a:r>
            <a:r>
              <a:rPr lang="nb-NO" b="1" i="1" dirty="0" err="1"/>
              <a:t>viewed</a:t>
            </a:r>
            <a:r>
              <a:rPr lang="nb-NO" b="1" i="1" dirty="0"/>
              <a:t> as a simple </a:t>
            </a:r>
            <a:r>
              <a:rPr lang="nb-NO" b="1" i="1" dirty="0" err="1"/>
              <a:t>biological</a:t>
            </a:r>
            <a:r>
              <a:rPr lang="nb-NO" b="1" i="1" dirty="0"/>
              <a:t> system</a:t>
            </a:r>
            <a:r>
              <a:rPr lang="nb-NO" dirty="0"/>
              <a:t>» (King 1995) (Images by </a:t>
            </a:r>
            <a:r>
              <a:rPr lang="nb-NO" dirty="0" err="1"/>
              <a:t>ChatGPT</a:t>
            </a:r>
            <a:r>
              <a:rPr lang="nb-NO" dirty="0"/>
              <a:t>)</a:t>
            </a:r>
            <a:endParaRPr lang="en-US" dirty="0"/>
          </a:p>
        </p:txBody>
      </p:sp>
      <p:sp>
        <p:nvSpPr>
          <p:cNvPr id="10" name="TextBox 9">
            <a:extLst>
              <a:ext uri="{FF2B5EF4-FFF2-40B4-BE49-F238E27FC236}">
                <a16:creationId xmlns:a16="http://schemas.microsoft.com/office/drawing/2014/main" id="{DE136DF3-83E2-AAB8-6206-D509373B997A}"/>
              </a:ext>
            </a:extLst>
          </p:cNvPr>
          <p:cNvSpPr txBox="1"/>
          <p:nvPr/>
        </p:nvSpPr>
        <p:spPr>
          <a:xfrm>
            <a:off x="4376123" y="1028296"/>
            <a:ext cx="944646" cy="369332"/>
          </a:xfrm>
          <a:prstGeom prst="rect">
            <a:avLst/>
          </a:prstGeom>
          <a:noFill/>
        </p:spPr>
        <p:txBody>
          <a:bodyPr wrap="square" rtlCol="0">
            <a:spAutoFit/>
          </a:bodyPr>
          <a:lstStyle/>
          <a:p>
            <a:r>
              <a:rPr lang="nb-NO" dirty="0"/>
              <a:t>Growth</a:t>
            </a:r>
            <a:endParaRPr lang="en-US" dirty="0"/>
          </a:p>
        </p:txBody>
      </p:sp>
      <p:grpSp>
        <p:nvGrpSpPr>
          <p:cNvPr id="12" name="Group 11">
            <a:extLst>
              <a:ext uri="{FF2B5EF4-FFF2-40B4-BE49-F238E27FC236}">
                <a16:creationId xmlns:a16="http://schemas.microsoft.com/office/drawing/2014/main" id="{3EDCC337-BE18-4B80-FCEB-A9013B107C4B}"/>
              </a:ext>
            </a:extLst>
          </p:cNvPr>
          <p:cNvGrpSpPr/>
          <p:nvPr/>
        </p:nvGrpSpPr>
        <p:grpSpPr>
          <a:xfrm>
            <a:off x="891794" y="4526063"/>
            <a:ext cx="3902300" cy="1300768"/>
            <a:chOff x="1009191" y="4462527"/>
            <a:chExt cx="3902300" cy="1300768"/>
          </a:xfrm>
        </p:grpSpPr>
        <p:pic>
          <p:nvPicPr>
            <p:cNvPr id="7" name="Picture 6" descr="A school of silver fish&#10;&#10;AI-generated content may be incorrect.">
              <a:extLst>
                <a:ext uri="{FF2B5EF4-FFF2-40B4-BE49-F238E27FC236}">
                  <a16:creationId xmlns:a16="http://schemas.microsoft.com/office/drawing/2014/main" id="{4B4807E2-A4A3-0CA1-1764-FCE87B5B44B5}"/>
                </a:ext>
              </a:extLst>
            </p:cNvPr>
            <p:cNvPicPr>
              <a:picLocks noChangeAspect="1"/>
            </p:cNvPicPr>
            <p:nvPr/>
          </p:nvPicPr>
          <p:blipFill>
            <a:blip r:embed="rId5"/>
            <a:stretch>
              <a:fillRect/>
            </a:stretch>
          </p:blipFill>
          <p:spPr>
            <a:xfrm>
              <a:off x="2960341" y="4462527"/>
              <a:ext cx="1951150" cy="1300767"/>
            </a:xfrm>
            <a:prstGeom prst="rect">
              <a:avLst/>
            </a:prstGeom>
          </p:spPr>
        </p:pic>
        <p:pic>
          <p:nvPicPr>
            <p:cNvPr id="11" name="Picture 10" descr="A school of silver fish&#10;&#10;AI-generated content may be incorrect.">
              <a:extLst>
                <a:ext uri="{FF2B5EF4-FFF2-40B4-BE49-F238E27FC236}">
                  <a16:creationId xmlns:a16="http://schemas.microsoft.com/office/drawing/2014/main" id="{F03B79B1-58C1-ADD8-42B8-5372BE76C021}"/>
                </a:ext>
              </a:extLst>
            </p:cNvPr>
            <p:cNvPicPr>
              <a:picLocks noChangeAspect="1"/>
            </p:cNvPicPr>
            <p:nvPr/>
          </p:nvPicPr>
          <p:blipFill>
            <a:blip r:embed="rId5"/>
            <a:stretch>
              <a:fillRect/>
            </a:stretch>
          </p:blipFill>
          <p:spPr>
            <a:xfrm>
              <a:off x="1009191" y="4462528"/>
              <a:ext cx="1951150" cy="1300767"/>
            </a:xfrm>
            <a:prstGeom prst="rect">
              <a:avLst/>
            </a:prstGeom>
          </p:spPr>
        </p:pic>
      </p:grpSp>
      <p:sp>
        <p:nvSpPr>
          <p:cNvPr id="14" name="Arrow: Right 13">
            <a:extLst>
              <a:ext uri="{FF2B5EF4-FFF2-40B4-BE49-F238E27FC236}">
                <a16:creationId xmlns:a16="http://schemas.microsoft.com/office/drawing/2014/main" id="{460FBD61-877E-1818-8725-AA176DDE2F21}"/>
              </a:ext>
            </a:extLst>
          </p:cNvPr>
          <p:cNvSpPr/>
          <p:nvPr/>
        </p:nvSpPr>
        <p:spPr>
          <a:xfrm>
            <a:off x="5320769" y="1144204"/>
            <a:ext cx="1556546"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78BF9DA-C1E9-E3AC-BE6D-47C05FD87707}"/>
              </a:ext>
            </a:extLst>
          </p:cNvPr>
          <p:cNvSpPr/>
          <p:nvPr/>
        </p:nvSpPr>
        <p:spPr>
          <a:xfrm rot="17607057">
            <a:off x="2527880" y="3674521"/>
            <a:ext cx="1604922"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830E2FC-943D-B1E0-2480-FFF51C0F4230}"/>
              </a:ext>
            </a:extLst>
          </p:cNvPr>
          <p:cNvSpPr txBox="1"/>
          <p:nvPr/>
        </p:nvSpPr>
        <p:spPr>
          <a:xfrm>
            <a:off x="2644349" y="3552071"/>
            <a:ext cx="1434399" cy="369332"/>
          </a:xfrm>
          <a:prstGeom prst="rect">
            <a:avLst/>
          </a:prstGeom>
          <a:solidFill>
            <a:schemeClr val="bg1"/>
          </a:solidFill>
        </p:spPr>
        <p:txBody>
          <a:bodyPr wrap="square" rtlCol="0">
            <a:spAutoFit/>
          </a:bodyPr>
          <a:lstStyle/>
          <a:p>
            <a:r>
              <a:rPr lang="nb-NO" dirty="0" err="1"/>
              <a:t>Recruitment</a:t>
            </a:r>
            <a:endParaRPr lang="en-US" dirty="0"/>
          </a:p>
        </p:txBody>
      </p:sp>
      <p:sp>
        <p:nvSpPr>
          <p:cNvPr id="21" name="Arrow: Right 20">
            <a:extLst>
              <a:ext uri="{FF2B5EF4-FFF2-40B4-BE49-F238E27FC236}">
                <a16:creationId xmlns:a16="http://schemas.microsoft.com/office/drawing/2014/main" id="{5CC1A551-84B8-2788-4C13-117DEF165F8C}"/>
              </a:ext>
            </a:extLst>
          </p:cNvPr>
          <p:cNvSpPr/>
          <p:nvPr/>
        </p:nvSpPr>
        <p:spPr>
          <a:xfrm rot="3239979">
            <a:off x="8476883" y="3782873"/>
            <a:ext cx="1435721"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6F9533AE-8C9E-CCE8-17F0-A14DEB88D1C6}"/>
              </a:ext>
            </a:extLst>
          </p:cNvPr>
          <p:cNvCxnSpPr>
            <a:cxnSpLocks/>
            <a:stCxn id="9" idx="4"/>
            <a:endCxn id="7" idx="3"/>
          </p:cNvCxnSpPr>
          <p:nvPr/>
        </p:nvCxnSpPr>
        <p:spPr>
          <a:xfrm rot="5400000">
            <a:off x="4672812" y="3615883"/>
            <a:ext cx="1681847" cy="14392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AA08E7C-F54C-00DB-DBB3-109E58594BC2}"/>
              </a:ext>
            </a:extLst>
          </p:cNvPr>
          <p:cNvSpPr txBox="1"/>
          <p:nvPr/>
        </p:nvSpPr>
        <p:spPr>
          <a:xfrm>
            <a:off x="4625885" y="3996337"/>
            <a:ext cx="1545174" cy="369332"/>
          </a:xfrm>
          <a:prstGeom prst="rect">
            <a:avLst/>
          </a:prstGeom>
          <a:noFill/>
        </p:spPr>
        <p:txBody>
          <a:bodyPr wrap="square" rtlCol="0">
            <a:spAutoFit/>
          </a:bodyPr>
          <a:lstStyle/>
          <a:p>
            <a:r>
              <a:rPr lang="nb-NO" dirty="0" err="1"/>
              <a:t>Reproduction</a:t>
            </a:r>
            <a:endParaRPr lang="en-US" dirty="0"/>
          </a:p>
        </p:txBody>
      </p:sp>
      <p:sp>
        <p:nvSpPr>
          <p:cNvPr id="28" name="TextBox 27">
            <a:extLst>
              <a:ext uri="{FF2B5EF4-FFF2-40B4-BE49-F238E27FC236}">
                <a16:creationId xmlns:a16="http://schemas.microsoft.com/office/drawing/2014/main" id="{31B5F41D-2C6F-646F-6CC7-56A781BBAD73}"/>
              </a:ext>
            </a:extLst>
          </p:cNvPr>
          <p:cNvSpPr txBox="1"/>
          <p:nvPr/>
        </p:nvSpPr>
        <p:spPr>
          <a:xfrm>
            <a:off x="9309559" y="3494600"/>
            <a:ext cx="1922193" cy="369332"/>
          </a:xfrm>
          <a:prstGeom prst="rect">
            <a:avLst/>
          </a:prstGeom>
          <a:solidFill>
            <a:schemeClr val="bg1"/>
          </a:solidFill>
        </p:spPr>
        <p:txBody>
          <a:bodyPr wrap="square" rtlCol="0">
            <a:spAutoFit/>
          </a:bodyPr>
          <a:lstStyle/>
          <a:p>
            <a:r>
              <a:rPr lang="nb-NO" dirty="0"/>
              <a:t>Fishing </a:t>
            </a:r>
            <a:r>
              <a:rPr lang="nb-NO" dirty="0" err="1"/>
              <a:t>mortality</a:t>
            </a:r>
            <a:endParaRPr lang="en-US" dirty="0"/>
          </a:p>
        </p:txBody>
      </p:sp>
      <p:sp>
        <p:nvSpPr>
          <p:cNvPr id="9" name="Oval 8">
            <a:extLst>
              <a:ext uri="{FF2B5EF4-FFF2-40B4-BE49-F238E27FC236}">
                <a16:creationId xmlns:a16="http://schemas.microsoft.com/office/drawing/2014/main" id="{E61FEC49-E9B3-5F41-947F-17738FAEDFE6}"/>
              </a:ext>
            </a:extLst>
          </p:cNvPr>
          <p:cNvSpPr/>
          <p:nvPr/>
        </p:nvSpPr>
        <p:spPr>
          <a:xfrm>
            <a:off x="1609859" y="858342"/>
            <a:ext cx="9247032" cy="2636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AEFAB506-5971-8038-F0CE-397BA759AF61}"/>
              </a:ext>
            </a:extLst>
          </p:cNvPr>
          <p:cNvSpPr/>
          <p:nvPr/>
        </p:nvSpPr>
        <p:spPr>
          <a:xfrm rot="3239979">
            <a:off x="6896385" y="3899229"/>
            <a:ext cx="1173163"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F31C63E-034D-ADD0-863A-7411B3A2A123}"/>
              </a:ext>
            </a:extLst>
          </p:cNvPr>
          <p:cNvSpPr txBox="1"/>
          <p:nvPr/>
        </p:nvSpPr>
        <p:spPr>
          <a:xfrm>
            <a:off x="7579267" y="3554636"/>
            <a:ext cx="1146175" cy="646331"/>
          </a:xfrm>
          <a:prstGeom prst="rect">
            <a:avLst/>
          </a:prstGeom>
          <a:noFill/>
        </p:spPr>
        <p:txBody>
          <a:bodyPr wrap="square" rtlCol="0">
            <a:spAutoFit/>
          </a:bodyPr>
          <a:lstStyle/>
          <a:p>
            <a:r>
              <a:rPr lang="nb-NO" dirty="0">
                <a:solidFill>
                  <a:srgbClr val="FF0000"/>
                </a:solidFill>
              </a:rPr>
              <a:t>Natural </a:t>
            </a:r>
            <a:r>
              <a:rPr lang="nb-NO" dirty="0" err="1">
                <a:solidFill>
                  <a:srgbClr val="FF0000"/>
                </a:solidFill>
              </a:rPr>
              <a:t>mortality</a:t>
            </a:r>
            <a:endParaRPr lang="en-US" dirty="0">
              <a:solidFill>
                <a:srgbClr val="FF0000"/>
              </a:solidFill>
            </a:endParaRPr>
          </a:p>
        </p:txBody>
      </p:sp>
      <p:sp>
        <p:nvSpPr>
          <p:cNvPr id="33" name="TextBox 32">
            <a:extLst>
              <a:ext uri="{FF2B5EF4-FFF2-40B4-BE49-F238E27FC236}">
                <a16:creationId xmlns:a16="http://schemas.microsoft.com/office/drawing/2014/main" id="{07394724-D239-91B0-9089-68B36CE8DDA2}"/>
              </a:ext>
            </a:extLst>
          </p:cNvPr>
          <p:cNvSpPr txBox="1"/>
          <p:nvPr/>
        </p:nvSpPr>
        <p:spPr>
          <a:xfrm>
            <a:off x="738616" y="6433427"/>
            <a:ext cx="9195093" cy="338554"/>
          </a:xfrm>
          <a:prstGeom prst="rect">
            <a:avLst/>
          </a:prstGeom>
          <a:noFill/>
        </p:spPr>
        <p:txBody>
          <a:bodyPr wrap="square">
            <a:spAutoFit/>
          </a:bodyPr>
          <a:lstStyle/>
          <a:p>
            <a:r>
              <a:rPr lang="en-US" sz="1600" dirty="0">
                <a:solidFill>
                  <a:schemeClr val="bg1"/>
                </a:solidFill>
                <a:latin typeface="Segoe UI" panose="020B0502040204020203" pitchFamily="34" charset="0"/>
              </a:rPr>
              <a:t>King, M. (1995). Fisheries biology, assessment and management. Fishing News Books, Oxford, 341</a:t>
            </a:r>
            <a:endParaRPr lang="en-US" sz="1600" dirty="0">
              <a:solidFill>
                <a:schemeClr val="bg1"/>
              </a:solidFill>
            </a:endParaRPr>
          </a:p>
        </p:txBody>
      </p:sp>
      <p:pic>
        <p:nvPicPr>
          <p:cNvPr id="3" name="Picture 2" descr="A large fish swimming in the water&#10;&#10;AI-generated content may be incorrect.">
            <a:extLst>
              <a:ext uri="{FF2B5EF4-FFF2-40B4-BE49-F238E27FC236}">
                <a16:creationId xmlns:a16="http://schemas.microsoft.com/office/drawing/2014/main" id="{B41D68C7-1C23-A7B9-A162-DA9A6219EB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673" y="4477411"/>
            <a:ext cx="1791768" cy="1791768"/>
          </a:xfrm>
          <a:prstGeom prst="rect">
            <a:avLst/>
          </a:prstGeom>
        </p:spPr>
      </p:pic>
    </p:spTree>
    <p:extLst>
      <p:ext uri="{BB962C8B-B14F-4D97-AF65-F5344CB8AC3E}">
        <p14:creationId xmlns:p14="http://schemas.microsoft.com/office/powerpoint/2010/main" val="1597603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5B9EFC3-B2F9-0163-8BF4-3556C83160C8}"/>
              </a:ext>
            </a:extLst>
          </p:cNvPr>
          <p:cNvSpPr txBox="1"/>
          <p:nvPr/>
        </p:nvSpPr>
        <p:spPr>
          <a:xfrm>
            <a:off x="3048537" y="6376774"/>
            <a:ext cx="6094926" cy="369332"/>
          </a:xfrm>
          <a:prstGeom prst="rect">
            <a:avLst/>
          </a:prstGeom>
          <a:noFill/>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https://connect.fisheries.noaa.gov/natural-mortality-tool/</a:t>
            </a:r>
            <a:r>
              <a:rPr lang="en-US" dirty="0">
                <a:solidFill>
                  <a:schemeClr val="bg1"/>
                </a:solidFill>
              </a:rPr>
              <a:t> </a:t>
            </a:r>
          </a:p>
        </p:txBody>
      </p:sp>
      <p:pic>
        <p:nvPicPr>
          <p:cNvPr id="3" name="Picture 2">
            <a:extLst>
              <a:ext uri="{FF2B5EF4-FFF2-40B4-BE49-F238E27FC236}">
                <a16:creationId xmlns:a16="http://schemas.microsoft.com/office/drawing/2014/main" id="{9EE328F6-6DE3-80B3-EA65-DBC4D17C7FE3}"/>
              </a:ext>
            </a:extLst>
          </p:cNvPr>
          <p:cNvPicPr>
            <a:picLocks noChangeAspect="1"/>
          </p:cNvPicPr>
          <p:nvPr/>
        </p:nvPicPr>
        <p:blipFill>
          <a:blip r:embed="rId4"/>
          <a:stretch>
            <a:fillRect/>
          </a:stretch>
        </p:blipFill>
        <p:spPr>
          <a:xfrm>
            <a:off x="229137" y="237698"/>
            <a:ext cx="11733725" cy="6109298"/>
          </a:xfrm>
          <a:prstGeom prst="rect">
            <a:avLst/>
          </a:prstGeom>
        </p:spPr>
      </p:pic>
    </p:spTree>
    <p:extLst>
      <p:ext uri="{BB962C8B-B14F-4D97-AF65-F5344CB8AC3E}">
        <p14:creationId xmlns:p14="http://schemas.microsoft.com/office/powerpoint/2010/main" val="167086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5" descr="A picture containing fish, shark, soft-finned fish&#10;&#10;Description automatically generated">
            <a:extLst>
              <a:ext uri="{FF2B5EF4-FFF2-40B4-BE49-F238E27FC236}">
                <a16:creationId xmlns:a16="http://schemas.microsoft.com/office/drawing/2014/main" id="{26486AB9-6FB0-0DDD-7C44-FB31B1B702A2}"/>
              </a:ext>
            </a:extLst>
          </p:cNvPr>
          <p:cNvPicPr>
            <a:picLocks noGrp="1" noChangeAspect="1"/>
          </p:cNvPicPr>
          <p:nvPr>
            <p:ph sz="half" idx="2"/>
          </p:nvPr>
        </p:nvPicPr>
        <p:blipFill>
          <a:blip r:embed="rId3"/>
          <a:stretch>
            <a:fillRect/>
          </a:stretch>
        </p:blipFill>
        <p:spPr>
          <a:xfrm>
            <a:off x="4955071" y="3321842"/>
            <a:ext cx="5753418" cy="3336982"/>
          </a:xfrm>
          <a:prstGeom prst="rect">
            <a:avLst/>
          </a:prstGeom>
        </p:spPr>
      </p:pic>
      <p:pic>
        <p:nvPicPr>
          <p:cNvPr id="12" name="Content Placeholder 11" descr="A person in an orange jumpsuit&#10;&#10;Description automatically generated with medium confidence">
            <a:extLst>
              <a:ext uri="{FF2B5EF4-FFF2-40B4-BE49-F238E27FC236}">
                <a16:creationId xmlns:a16="http://schemas.microsoft.com/office/drawing/2014/main" id="{36A14AF4-537B-8E98-E0F5-378F344975EC}"/>
              </a:ext>
            </a:extLst>
          </p:cNvPr>
          <p:cNvPicPr>
            <a:picLocks noGrp="1" noChangeAspect="1"/>
          </p:cNvPicPr>
          <p:nvPr>
            <p:ph sz="half" idx="1"/>
          </p:nvPr>
        </p:nvPicPr>
        <p:blipFill rotWithShape="1">
          <a:blip r:embed="rId4"/>
          <a:srcRect l="9568" t="17682" b="1"/>
          <a:stretch/>
        </p:blipFill>
        <p:spPr>
          <a:xfrm>
            <a:off x="27095" y="85724"/>
            <a:ext cx="4259155" cy="5169262"/>
          </a:xfrm>
        </p:spPr>
      </p:pic>
      <p:sp>
        <p:nvSpPr>
          <p:cNvPr id="29" name="TextBox 28">
            <a:extLst>
              <a:ext uri="{FF2B5EF4-FFF2-40B4-BE49-F238E27FC236}">
                <a16:creationId xmlns:a16="http://schemas.microsoft.com/office/drawing/2014/main" id="{34699C40-27B5-289D-CBFD-AE1AB85A462B}"/>
              </a:ext>
            </a:extLst>
          </p:cNvPr>
          <p:cNvSpPr txBox="1"/>
          <p:nvPr/>
        </p:nvSpPr>
        <p:spPr>
          <a:xfrm>
            <a:off x="4997141" y="3416917"/>
            <a:ext cx="5669278" cy="338554"/>
          </a:xfrm>
          <a:prstGeom prst="rect">
            <a:avLst/>
          </a:prstGeom>
          <a:solidFill>
            <a:schemeClr val="bg1"/>
          </a:solidFill>
        </p:spPr>
        <p:txBody>
          <a:bodyPr wrap="square" rtlCol="0">
            <a:spAutoFit/>
          </a:bodyPr>
          <a:lstStyle/>
          <a:p>
            <a:r>
              <a:rPr lang="es-GT" sz="1600" dirty="0"/>
              <a:t>Tiburón mielga, galludo o tollo de cacho </a:t>
            </a:r>
            <a:r>
              <a:rPr lang="es-GT" sz="1600" b="1" i="1" dirty="0" err="1"/>
              <a:t>Squalus</a:t>
            </a:r>
            <a:r>
              <a:rPr lang="es-GT" sz="1600" b="1" i="1" dirty="0"/>
              <a:t> </a:t>
            </a:r>
            <a:r>
              <a:rPr lang="es-GT" sz="1600" b="1" i="1" dirty="0" err="1"/>
              <a:t>acanthias</a:t>
            </a:r>
            <a:endParaRPr lang="es-GT" sz="1600" b="1" i="1" dirty="0"/>
          </a:p>
        </p:txBody>
      </p:sp>
      <p:sp>
        <p:nvSpPr>
          <p:cNvPr id="30" name="TextBox 29">
            <a:extLst>
              <a:ext uri="{FF2B5EF4-FFF2-40B4-BE49-F238E27FC236}">
                <a16:creationId xmlns:a16="http://schemas.microsoft.com/office/drawing/2014/main" id="{6CA16EBC-213F-1DCB-BF92-FDF7E5631EFD}"/>
              </a:ext>
            </a:extLst>
          </p:cNvPr>
          <p:cNvSpPr txBox="1"/>
          <p:nvPr/>
        </p:nvSpPr>
        <p:spPr>
          <a:xfrm>
            <a:off x="530942" y="448569"/>
            <a:ext cx="2667478" cy="369332"/>
          </a:xfrm>
          <a:prstGeom prst="rect">
            <a:avLst/>
          </a:prstGeom>
          <a:solidFill>
            <a:schemeClr val="bg1"/>
          </a:solidFill>
        </p:spPr>
        <p:txBody>
          <a:bodyPr wrap="square" rtlCol="0">
            <a:spAutoFit/>
          </a:bodyPr>
          <a:lstStyle/>
          <a:p>
            <a:r>
              <a:rPr lang="es-GT" i="1"/>
              <a:t>«</a:t>
            </a:r>
            <a:r>
              <a:rPr lang="es-GT"/>
              <a:t>Maruca</a:t>
            </a:r>
            <a:r>
              <a:rPr lang="es-GT" i="1"/>
              <a:t>» </a:t>
            </a:r>
            <a:r>
              <a:rPr lang="es-GT" b="1" i="1"/>
              <a:t>Molva molva</a:t>
            </a:r>
          </a:p>
        </p:txBody>
      </p:sp>
      <p:sp>
        <p:nvSpPr>
          <p:cNvPr id="5" name="TextBox 4">
            <a:extLst>
              <a:ext uri="{FF2B5EF4-FFF2-40B4-BE49-F238E27FC236}">
                <a16:creationId xmlns:a16="http://schemas.microsoft.com/office/drawing/2014/main" id="{4D15D539-1E81-77D1-9CC1-083FC13C3F71}"/>
              </a:ext>
            </a:extLst>
          </p:cNvPr>
          <p:cNvSpPr txBox="1"/>
          <p:nvPr/>
        </p:nvSpPr>
        <p:spPr>
          <a:xfrm>
            <a:off x="4286251" y="369458"/>
            <a:ext cx="7789145" cy="3139321"/>
          </a:xfrm>
          <a:prstGeom prst="rect">
            <a:avLst/>
          </a:prstGeom>
          <a:noFill/>
        </p:spPr>
        <p:txBody>
          <a:bodyPr wrap="square" rtlCol="0">
            <a:spAutoFit/>
          </a:bodyPr>
          <a:lstStyle/>
          <a:p>
            <a:pPr marL="342900" indent="-342900">
              <a:buFont typeface="Arial" panose="020B0604020202020204" pitchFamily="34" charset="0"/>
              <a:buChar char="•"/>
            </a:pPr>
            <a:r>
              <a:rPr lang="es-GT" sz="2200" dirty="0">
                <a:solidFill>
                  <a:schemeClr val="bg1"/>
                </a:solidFill>
              </a:rPr>
              <a:t>Trabajo con especies para las que no hay muchos datos «datos limitados»</a:t>
            </a:r>
          </a:p>
          <a:p>
            <a:endParaRPr lang="es-GT" sz="2200" dirty="0">
              <a:solidFill>
                <a:schemeClr val="bg1"/>
              </a:solidFill>
            </a:endParaRPr>
          </a:p>
          <a:p>
            <a:pPr marL="742950" lvl="1" indent="-285750">
              <a:buFont typeface="Arial" panose="020B0604020202020204" pitchFamily="34" charset="0"/>
              <a:buChar char="•"/>
            </a:pPr>
            <a:r>
              <a:rPr lang="es-GT" sz="2200" dirty="0">
                <a:solidFill>
                  <a:schemeClr val="bg1"/>
                </a:solidFill>
              </a:rPr>
              <a:t>Aprovechando los datos que hay para apoyar la evaluación de pesquerías</a:t>
            </a:r>
          </a:p>
          <a:p>
            <a:pPr marL="285750" indent="-285750">
              <a:buFont typeface="Arial" panose="020B0604020202020204" pitchFamily="34" charset="0"/>
              <a:buChar char="•"/>
            </a:pPr>
            <a:endParaRPr lang="es-GT" sz="2200" dirty="0">
              <a:solidFill>
                <a:schemeClr val="bg1"/>
              </a:solidFill>
            </a:endParaRPr>
          </a:p>
          <a:p>
            <a:pPr marL="742950" lvl="1" indent="-285750">
              <a:buFont typeface="Arial" panose="020B0604020202020204" pitchFamily="34" charset="0"/>
              <a:buChar char="•"/>
            </a:pPr>
            <a:r>
              <a:rPr lang="es-GT" sz="2200" dirty="0">
                <a:solidFill>
                  <a:schemeClr val="bg1"/>
                </a:solidFill>
              </a:rPr>
              <a:t>Haciendo investigación para recabar información que falta </a:t>
            </a:r>
          </a:p>
          <a:p>
            <a:pPr marL="285750" indent="-285750">
              <a:buFont typeface="Arial" panose="020B0604020202020204" pitchFamily="34" charset="0"/>
              <a:buChar char="•"/>
            </a:pPr>
            <a:endParaRPr lang="es-GT" sz="2200" dirty="0">
              <a:solidFill>
                <a:schemeClr val="bg1"/>
              </a:solidFill>
            </a:endParaRPr>
          </a:p>
        </p:txBody>
      </p:sp>
    </p:spTree>
    <p:extLst>
      <p:ext uri="{BB962C8B-B14F-4D97-AF65-F5344CB8AC3E}">
        <p14:creationId xmlns:p14="http://schemas.microsoft.com/office/powerpoint/2010/main" val="1797725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DF3135D-5C9C-8D52-88D5-49BA08553179}"/>
              </a:ext>
            </a:extLst>
          </p:cNvPr>
          <p:cNvPicPr>
            <a:picLocks noGrp="1" noChangeAspect="1"/>
          </p:cNvPicPr>
          <p:nvPr>
            <p:ph idx="1"/>
          </p:nvPr>
        </p:nvPicPr>
        <p:blipFill>
          <a:blip r:embed="rId3"/>
          <a:stretch>
            <a:fillRect/>
          </a:stretch>
        </p:blipFill>
        <p:spPr>
          <a:xfrm>
            <a:off x="2391248" y="21020"/>
            <a:ext cx="7693483" cy="6773917"/>
          </a:xfrm>
        </p:spPr>
      </p:pic>
      <p:pic>
        <p:nvPicPr>
          <p:cNvPr id="2" name="Picture 16" descr="Lutjanus griseus &amp; L synagris">
            <a:extLst>
              <a:ext uri="{FF2B5EF4-FFF2-40B4-BE49-F238E27FC236}">
                <a16:creationId xmlns:a16="http://schemas.microsoft.com/office/drawing/2014/main" id="{3B5CF193-C5FB-C8DD-0E00-8A05F6A1553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a:xfrm>
            <a:off x="7598979" y="63063"/>
            <a:ext cx="2412180" cy="1809463"/>
          </a:xfrm>
          <a:prstGeom prst="rect">
            <a:avLst/>
          </a:prstGeom>
        </p:spPr>
      </p:pic>
    </p:spTree>
    <p:extLst>
      <p:ext uri="{BB962C8B-B14F-4D97-AF65-F5344CB8AC3E}">
        <p14:creationId xmlns:p14="http://schemas.microsoft.com/office/powerpoint/2010/main" val="122531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1764-AF3F-4649-C58C-5B9CD136843D}"/>
              </a:ext>
            </a:extLst>
          </p:cNvPr>
          <p:cNvSpPr>
            <a:spLocks noGrp="1"/>
          </p:cNvSpPr>
          <p:nvPr>
            <p:ph type="title"/>
          </p:nvPr>
        </p:nvSpPr>
        <p:spPr/>
        <p:txBody>
          <a:bodyPr/>
          <a:lstStyle/>
          <a:p>
            <a:r>
              <a:rPr lang="nb-NO" dirty="0" err="1"/>
              <a:t>Evaluacion</a:t>
            </a:r>
            <a:r>
              <a:rPr lang="nb-NO" dirty="0"/>
              <a:t> de </a:t>
            </a:r>
            <a:r>
              <a:rPr lang="nb-NO" dirty="0" err="1"/>
              <a:t>stocks</a:t>
            </a:r>
            <a:r>
              <a:rPr lang="nb-NO" dirty="0"/>
              <a:t> con datos </a:t>
            </a:r>
            <a:r>
              <a:rPr lang="nb-NO" dirty="0" err="1"/>
              <a:t>limitados</a:t>
            </a:r>
            <a:r>
              <a:rPr lang="nb-NO" dirty="0"/>
              <a:t> -</a:t>
            </a:r>
            <a:r>
              <a:rPr lang="nb-NO" dirty="0" err="1"/>
              <a:t>dorado</a:t>
            </a:r>
            <a:r>
              <a:rPr lang="nb-NO" dirty="0"/>
              <a:t> en Colombia</a:t>
            </a:r>
            <a:endParaRPr lang="en-US" dirty="0"/>
          </a:p>
        </p:txBody>
      </p:sp>
      <p:sp>
        <p:nvSpPr>
          <p:cNvPr id="3" name="Content Placeholder 2">
            <a:extLst>
              <a:ext uri="{FF2B5EF4-FFF2-40B4-BE49-F238E27FC236}">
                <a16:creationId xmlns:a16="http://schemas.microsoft.com/office/drawing/2014/main" id="{B882D9E4-BAF7-7A57-F919-912B0DBEBF4B}"/>
              </a:ext>
            </a:extLst>
          </p:cNvPr>
          <p:cNvSpPr>
            <a:spLocks noGrp="1"/>
          </p:cNvSpPr>
          <p:nvPr>
            <p:ph idx="1"/>
          </p:nvPr>
        </p:nvSpPr>
        <p:spPr/>
        <p:txBody>
          <a:bodyPr/>
          <a:lstStyle/>
          <a:p>
            <a:r>
              <a:rPr lang="es-CO" sz="2800" noProof="0" dirty="0"/>
              <a:t>Como llegamos aquí?</a:t>
            </a:r>
          </a:p>
          <a:p>
            <a:endParaRPr lang="es-CO" sz="2800" noProof="0" dirty="0"/>
          </a:p>
          <a:p>
            <a:pPr lvl="1"/>
            <a:r>
              <a:rPr lang="es-CO" noProof="0" dirty="0"/>
              <a:t>Taller para identificar datos disponibles, opciones para recolección de datos, evaluación del stock y manejo de la pesquería en el Pacífico colombiano</a:t>
            </a:r>
          </a:p>
          <a:p>
            <a:pPr lvl="1"/>
            <a:endParaRPr lang="es-CO" dirty="0">
              <a:effectLst/>
              <a:latin typeface="Calibri" panose="020F0502020204030204" pitchFamily="34" charset="0"/>
              <a:ea typeface="Calibri" panose="020F0502020204030204" pitchFamily="34" charset="0"/>
            </a:endParaRPr>
          </a:p>
          <a:p>
            <a:pPr lvl="1"/>
            <a:r>
              <a:rPr lang="es-ES" dirty="0" err="1">
                <a:latin typeface="Calibri" panose="020F0502020204030204" pitchFamily="34" charset="0"/>
                <a:ea typeface="Calibri" panose="020F0502020204030204" pitchFamily="34" charset="0"/>
              </a:rPr>
              <a:t>Fishpath</a:t>
            </a:r>
            <a:r>
              <a:rPr lang="es-ES" dirty="0">
                <a:latin typeface="Calibri" panose="020F0502020204030204" pitchFamily="34" charset="0"/>
                <a:ea typeface="Calibri" panose="020F0502020204030204" pitchFamily="34" charset="0"/>
              </a:rPr>
              <a:t> - </a:t>
            </a:r>
            <a:r>
              <a:rPr lang="es-ES" noProof="0" dirty="0">
                <a:latin typeface="Calibri" panose="020F0502020204030204" pitchFamily="34" charset="0"/>
                <a:ea typeface="Calibri" panose="020F0502020204030204" pitchFamily="34" charset="0"/>
              </a:rPr>
              <a:t>Buenaventura, Colombia 7-9 de noviembre 2022</a:t>
            </a:r>
          </a:p>
          <a:p>
            <a:endParaRPr lang="en-US" dirty="0"/>
          </a:p>
        </p:txBody>
      </p:sp>
    </p:spTree>
    <p:extLst>
      <p:ext uri="{BB962C8B-B14F-4D97-AF65-F5344CB8AC3E}">
        <p14:creationId xmlns:p14="http://schemas.microsoft.com/office/powerpoint/2010/main" val="2932958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1C3-17EF-45C7-B4AC-7147BBAE7225}"/>
              </a:ext>
            </a:extLst>
          </p:cNvPr>
          <p:cNvSpPr>
            <a:spLocks noGrp="1"/>
          </p:cNvSpPr>
          <p:nvPr>
            <p:ph type="title"/>
          </p:nvPr>
        </p:nvSpPr>
        <p:spPr/>
        <p:txBody>
          <a:bodyPr/>
          <a:lstStyle/>
          <a:p>
            <a:r>
              <a:rPr lang="es-CO" noProof="0" dirty="0"/>
              <a:t>Qué es </a:t>
            </a:r>
            <a:r>
              <a:rPr lang="es-CO" noProof="0" dirty="0" err="1"/>
              <a:t>FishPath</a:t>
            </a:r>
            <a:r>
              <a:rPr lang="es-CO" noProof="0" dirty="0"/>
              <a:t>?</a:t>
            </a:r>
          </a:p>
        </p:txBody>
      </p:sp>
      <p:pic>
        <p:nvPicPr>
          <p:cNvPr id="8" name="Content Placeholder 7">
            <a:extLst>
              <a:ext uri="{FF2B5EF4-FFF2-40B4-BE49-F238E27FC236}">
                <a16:creationId xmlns:a16="http://schemas.microsoft.com/office/drawing/2014/main" id="{1BB1D099-BD90-F5A9-AF2C-C01D149F030F}"/>
              </a:ext>
            </a:extLst>
          </p:cNvPr>
          <p:cNvPicPr>
            <a:picLocks noGrp="1" noChangeAspect="1"/>
          </p:cNvPicPr>
          <p:nvPr>
            <p:ph idx="1"/>
          </p:nvPr>
        </p:nvPicPr>
        <p:blipFill rotWithShape="1">
          <a:blip r:embed="rId3"/>
          <a:srcRect l="7965" t="1768" r="9628" b="10786"/>
          <a:stretch/>
        </p:blipFill>
        <p:spPr>
          <a:xfrm>
            <a:off x="129375" y="2749778"/>
            <a:ext cx="7602245" cy="3670970"/>
          </a:xfrm>
          <a:prstGeom prst="rect">
            <a:avLst/>
          </a:prstGeom>
        </p:spPr>
      </p:pic>
      <p:pic>
        <p:nvPicPr>
          <p:cNvPr id="9" name="Content Placeholder 7" descr="DSC_06980001toc">
            <a:extLst>
              <a:ext uri="{FF2B5EF4-FFF2-40B4-BE49-F238E27FC236}">
                <a16:creationId xmlns:a16="http://schemas.microsoft.com/office/drawing/2014/main" id="{55F3C11B-FD1B-2E59-F575-419E244E0A5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7748"/>
          <a:stretch/>
        </p:blipFill>
        <p:spPr bwMode="auto">
          <a:xfrm>
            <a:off x="7158245" y="210862"/>
            <a:ext cx="4750565" cy="230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9" descr="Back with solid fill">
            <a:extLst>
              <a:ext uri="{FF2B5EF4-FFF2-40B4-BE49-F238E27FC236}">
                <a16:creationId xmlns:a16="http://schemas.microsoft.com/office/drawing/2014/main" id="{D59D38E6-45AC-DB46-570F-8E13291CF0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854824">
            <a:off x="4651628" y="2267409"/>
            <a:ext cx="3187906" cy="964736"/>
          </a:xfrm>
          <a:prstGeom prst="rect">
            <a:avLst/>
          </a:prstGeom>
        </p:spPr>
      </p:pic>
      <p:sp>
        <p:nvSpPr>
          <p:cNvPr id="12" name="TextBox 11">
            <a:extLst>
              <a:ext uri="{FF2B5EF4-FFF2-40B4-BE49-F238E27FC236}">
                <a16:creationId xmlns:a16="http://schemas.microsoft.com/office/drawing/2014/main" id="{C16E154A-6F9B-E550-9007-47F116D38DB6}"/>
              </a:ext>
            </a:extLst>
          </p:cNvPr>
          <p:cNvSpPr txBox="1"/>
          <p:nvPr/>
        </p:nvSpPr>
        <p:spPr>
          <a:xfrm>
            <a:off x="446963" y="1549449"/>
            <a:ext cx="6156272" cy="1200329"/>
          </a:xfrm>
          <a:prstGeom prst="rect">
            <a:avLst/>
          </a:prstGeom>
          <a:noFill/>
        </p:spPr>
        <p:txBody>
          <a:bodyPr wrap="square">
            <a:spAutoFit/>
          </a:bodyPr>
          <a:lstStyle/>
          <a:p>
            <a:r>
              <a:rPr lang="es-ES" dirty="0">
                <a:solidFill>
                  <a:schemeClr val="bg1"/>
                </a:solidFill>
              </a:rPr>
              <a:t>Es un proceso participativo, apoyado por una herramienta, que guía la gestión de las pesquerías por el camino hacia la sostenibilidad</a:t>
            </a:r>
          </a:p>
          <a:p>
            <a:endParaRPr lang="en-US" dirty="0">
              <a:solidFill>
                <a:schemeClr val="bg1"/>
              </a:solidFill>
            </a:endParaRPr>
          </a:p>
        </p:txBody>
      </p:sp>
      <p:sp>
        <p:nvSpPr>
          <p:cNvPr id="14" name="TextBox 13">
            <a:extLst>
              <a:ext uri="{FF2B5EF4-FFF2-40B4-BE49-F238E27FC236}">
                <a16:creationId xmlns:a16="http://schemas.microsoft.com/office/drawing/2014/main" id="{BB6C7AFC-9EB2-33DE-EA96-79F47F42F387}"/>
              </a:ext>
            </a:extLst>
          </p:cNvPr>
          <p:cNvSpPr txBox="1"/>
          <p:nvPr/>
        </p:nvSpPr>
        <p:spPr>
          <a:xfrm>
            <a:off x="7688627" y="2963204"/>
            <a:ext cx="4403494" cy="3416320"/>
          </a:xfrm>
          <a:prstGeom prst="rect">
            <a:avLst/>
          </a:prstGeom>
          <a:noFill/>
        </p:spPr>
        <p:txBody>
          <a:bodyPr wrap="square">
            <a:spAutoFit/>
          </a:bodyPr>
          <a:lstStyle>
            <a:defPPr>
              <a:defRPr lang="nb-NO"/>
            </a:defPPr>
            <a:lvl1pPr>
              <a:defRPr>
                <a:solidFill>
                  <a:schemeClr val="bg1"/>
                </a:solidFill>
              </a:defRPr>
            </a:lvl1pPr>
          </a:lstStyle>
          <a:p>
            <a:pPr marL="285750" indent="-285750">
              <a:buFont typeface="Arial" panose="020B0604020202020204" pitchFamily="34" charset="0"/>
              <a:buChar char="•"/>
            </a:pPr>
            <a:r>
              <a:rPr lang="es-ES" dirty="0" err="1"/>
              <a:t>FishPath</a:t>
            </a:r>
            <a:r>
              <a:rPr lang="es-ES" dirty="0"/>
              <a:t> nos ayuda a entender qué opciones de monitoreo/recopilación de datos, evaluación de stock, y medidas de manejo son más apropiadas para una pesquería determinada.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Desarrollada por TNC, la Oficina Nacional de Administración Oceánica y Atmosférica de Estados Unidos (NOAA) y la Organización de Investigación Científica e Industrial del Commonwealth de Australia (CSIRO).</a:t>
            </a:r>
            <a:endParaRPr lang="en-US" dirty="0"/>
          </a:p>
        </p:txBody>
      </p:sp>
    </p:spTree>
    <p:extLst>
      <p:ext uri="{BB962C8B-B14F-4D97-AF65-F5344CB8AC3E}">
        <p14:creationId xmlns:p14="http://schemas.microsoft.com/office/powerpoint/2010/main" val="2129909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058A98-1F43-D640-C192-014A4AC57C09}"/>
              </a:ext>
            </a:extLst>
          </p:cNvPr>
          <p:cNvPicPr>
            <a:picLocks noGrp="1" noChangeAspect="1"/>
          </p:cNvPicPr>
          <p:nvPr>
            <p:ph idx="1"/>
          </p:nvPr>
        </p:nvPicPr>
        <p:blipFill>
          <a:blip r:embed="rId3"/>
          <a:stretch>
            <a:fillRect/>
          </a:stretch>
        </p:blipFill>
        <p:spPr>
          <a:xfrm>
            <a:off x="2479729" y="186880"/>
            <a:ext cx="7656162" cy="6484240"/>
          </a:xfrm>
        </p:spPr>
      </p:pic>
      <p:sp>
        <p:nvSpPr>
          <p:cNvPr id="8" name="Rectangle 7">
            <a:extLst>
              <a:ext uri="{FF2B5EF4-FFF2-40B4-BE49-F238E27FC236}">
                <a16:creationId xmlns:a16="http://schemas.microsoft.com/office/drawing/2014/main" id="{9BAD11D6-A3C3-1FD4-38A3-0C55FAE94B19}"/>
              </a:ext>
            </a:extLst>
          </p:cNvPr>
          <p:cNvSpPr/>
          <p:nvPr/>
        </p:nvSpPr>
        <p:spPr>
          <a:xfrm>
            <a:off x="7372350" y="4171950"/>
            <a:ext cx="2521744" cy="26431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217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4C543A-6DBD-1A86-3915-6595BC997508}"/>
              </a:ext>
            </a:extLst>
          </p:cNvPr>
          <p:cNvSpPr/>
          <p:nvPr/>
        </p:nvSpPr>
        <p:spPr>
          <a:xfrm>
            <a:off x="367179" y="250032"/>
            <a:ext cx="11577172" cy="61976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fish on a hook&#10;&#10;AI-generated content may be incorrect.">
            <a:extLst>
              <a:ext uri="{FF2B5EF4-FFF2-40B4-BE49-F238E27FC236}">
                <a16:creationId xmlns:a16="http://schemas.microsoft.com/office/drawing/2014/main" id="{D2CADB42-FC59-AA5A-CAD6-0E7DE197470B}"/>
              </a:ext>
            </a:extLst>
          </p:cNvPr>
          <p:cNvPicPr>
            <a:picLocks noChangeAspect="1"/>
          </p:cNvPicPr>
          <p:nvPr/>
        </p:nvPicPr>
        <p:blipFill>
          <a:blip r:embed="rId3"/>
          <a:stretch>
            <a:fillRect/>
          </a:stretch>
        </p:blipFill>
        <p:spPr>
          <a:xfrm>
            <a:off x="9168212" y="4477411"/>
            <a:ext cx="2656609" cy="1771073"/>
          </a:xfrm>
          <a:prstGeom prst="rect">
            <a:avLst/>
          </a:prstGeom>
        </p:spPr>
      </p:pic>
      <p:pic>
        <p:nvPicPr>
          <p:cNvPr id="15" name="Picture 14" descr="A group of silver fish swimming in water&#10;&#10;AI-generated content may be incorrect.">
            <a:extLst>
              <a:ext uri="{FF2B5EF4-FFF2-40B4-BE49-F238E27FC236}">
                <a16:creationId xmlns:a16="http://schemas.microsoft.com/office/drawing/2014/main" id="{2DCC91CD-8796-71EE-43EB-C9D57AC78E68}"/>
              </a:ext>
            </a:extLst>
          </p:cNvPr>
          <p:cNvPicPr>
            <a:picLocks noChangeAspect="1"/>
          </p:cNvPicPr>
          <p:nvPr/>
        </p:nvPicPr>
        <p:blipFill>
          <a:blip r:embed="rId4"/>
          <a:stretch>
            <a:fillRect/>
          </a:stretch>
        </p:blipFill>
        <p:spPr>
          <a:xfrm>
            <a:off x="5067005" y="1419802"/>
            <a:ext cx="2320148" cy="1546765"/>
          </a:xfrm>
          <a:prstGeom prst="rect">
            <a:avLst/>
          </a:prstGeom>
        </p:spPr>
      </p:pic>
      <p:pic>
        <p:nvPicPr>
          <p:cNvPr id="5" name="Picture 4" descr="A silver fish swimming in the water&#10;&#10;AI-generated content may be incorrect.">
            <a:extLst>
              <a:ext uri="{FF2B5EF4-FFF2-40B4-BE49-F238E27FC236}">
                <a16:creationId xmlns:a16="http://schemas.microsoft.com/office/drawing/2014/main" id="{AA83A4D8-00A0-2903-D42E-71056D0D1898}"/>
              </a:ext>
            </a:extLst>
          </p:cNvPr>
          <p:cNvPicPr>
            <a:picLocks noChangeAspect="1"/>
          </p:cNvPicPr>
          <p:nvPr/>
        </p:nvPicPr>
        <p:blipFill>
          <a:blip r:embed="rId5"/>
          <a:stretch>
            <a:fillRect/>
          </a:stretch>
        </p:blipFill>
        <p:spPr>
          <a:xfrm>
            <a:off x="7428179" y="1419803"/>
            <a:ext cx="2320145" cy="1546763"/>
          </a:xfrm>
          <a:prstGeom prst="rect">
            <a:avLst/>
          </a:prstGeom>
        </p:spPr>
      </p:pic>
      <p:pic>
        <p:nvPicPr>
          <p:cNvPr id="6" name="Picture 5" descr="A school of silver fish&#10;&#10;AI-generated content may be incorrect.">
            <a:extLst>
              <a:ext uri="{FF2B5EF4-FFF2-40B4-BE49-F238E27FC236}">
                <a16:creationId xmlns:a16="http://schemas.microsoft.com/office/drawing/2014/main" id="{66A7BF96-CF9E-A496-DE5C-D0C0BC8127FF}"/>
              </a:ext>
            </a:extLst>
          </p:cNvPr>
          <p:cNvPicPr>
            <a:picLocks noChangeAspect="1"/>
          </p:cNvPicPr>
          <p:nvPr/>
        </p:nvPicPr>
        <p:blipFill>
          <a:blip r:embed="rId6"/>
          <a:stretch>
            <a:fillRect/>
          </a:stretch>
        </p:blipFill>
        <p:spPr>
          <a:xfrm>
            <a:off x="2705833" y="1419802"/>
            <a:ext cx="2320146" cy="1546764"/>
          </a:xfrm>
          <a:prstGeom prst="rect">
            <a:avLst/>
          </a:prstGeom>
        </p:spPr>
      </p:pic>
      <p:sp>
        <p:nvSpPr>
          <p:cNvPr id="8" name="TextBox 7">
            <a:extLst>
              <a:ext uri="{FF2B5EF4-FFF2-40B4-BE49-F238E27FC236}">
                <a16:creationId xmlns:a16="http://schemas.microsoft.com/office/drawing/2014/main" id="{B76AEAA3-3C7C-73B1-43FB-23296BD59517}"/>
              </a:ext>
            </a:extLst>
          </p:cNvPr>
          <p:cNvSpPr txBox="1"/>
          <p:nvPr/>
        </p:nvSpPr>
        <p:spPr>
          <a:xfrm>
            <a:off x="789709" y="343763"/>
            <a:ext cx="10511502" cy="369332"/>
          </a:xfrm>
          <a:prstGeom prst="rect">
            <a:avLst/>
          </a:prstGeom>
          <a:noFill/>
        </p:spPr>
        <p:txBody>
          <a:bodyPr wrap="square" rtlCol="0">
            <a:spAutoFit/>
          </a:bodyPr>
          <a:lstStyle/>
          <a:p>
            <a:r>
              <a:rPr lang="nb-NO" dirty="0"/>
              <a:t>«</a:t>
            </a:r>
            <a:r>
              <a:rPr lang="nb-NO" b="1" i="1" dirty="0"/>
              <a:t>An </a:t>
            </a:r>
            <a:r>
              <a:rPr lang="nb-NO" b="1" i="1" dirty="0" err="1"/>
              <a:t>exploited</a:t>
            </a:r>
            <a:r>
              <a:rPr lang="nb-NO" b="1" i="1" dirty="0"/>
              <a:t>  </a:t>
            </a:r>
            <a:r>
              <a:rPr lang="nb-NO" b="1" i="1" dirty="0" err="1"/>
              <a:t>fish</a:t>
            </a:r>
            <a:r>
              <a:rPr lang="nb-NO" b="1" i="1" dirty="0"/>
              <a:t> stock </a:t>
            </a:r>
            <a:r>
              <a:rPr lang="nb-NO" b="1" i="1" dirty="0" err="1"/>
              <a:t>viewed</a:t>
            </a:r>
            <a:r>
              <a:rPr lang="nb-NO" b="1" i="1" dirty="0"/>
              <a:t> as a simple </a:t>
            </a:r>
            <a:r>
              <a:rPr lang="nb-NO" b="1" i="1" dirty="0" err="1"/>
              <a:t>biological</a:t>
            </a:r>
            <a:r>
              <a:rPr lang="nb-NO" b="1" i="1" dirty="0"/>
              <a:t> system</a:t>
            </a:r>
            <a:r>
              <a:rPr lang="nb-NO" dirty="0"/>
              <a:t>» (King 1995) (Images by </a:t>
            </a:r>
            <a:r>
              <a:rPr lang="nb-NO" dirty="0" err="1"/>
              <a:t>ChatGPT</a:t>
            </a:r>
            <a:r>
              <a:rPr lang="nb-NO" dirty="0"/>
              <a:t>)</a:t>
            </a:r>
            <a:endParaRPr lang="en-US" dirty="0"/>
          </a:p>
        </p:txBody>
      </p:sp>
      <p:sp>
        <p:nvSpPr>
          <p:cNvPr id="10" name="TextBox 9">
            <a:extLst>
              <a:ext uri="{FF2B5EF4-FFF2-40B4-BE49-F238E27FC236}">
                <a16:creationId xmlns:a16="http://schemas.microsoft.com/office/drawing/2014/main" id="{6B2FECB0-678B-5706-2F33-1292F7968F20}"/>
              </a:ext>
            </a:extLst>
          </p:cNvPr>
          <p:cNvSpPr txBox="1"/>
          <p:nvPr/>
        </p:nvSpPr>
        <p:spPr>
          <a:xfrm>
            <a:off x="4376123" y="1028296"/>
            <a:ext cx="944646" cy="369332"/>
          </a:xfrm>
          <a:prstGeom prst="rect">
            <a:avLst/>
          </a:prstGeom>
          <a:noFill/>
        </p:spPr>
        <p:txBody>
          <a:bodyPr wrap="square" rtlCol="0">
            <a:spAutoFit/>
          </a:bodyPr>
          <a:lstStyle/>
          <a:p>
            <a:r>
              <a:rPr lang="nb-NO" dirty="0">
                <a:solidFill>
                  <a:srgbClr val="FF0000"/>
                </a:solidFill>
              </a:rPr>
              <a:t>Growth</a:t>
            </a:r>
            <a:endParaRPr lang="en-US" dirty="0">
              <a:solidFill>
                <a:srgbClr val="FF0000"/>
              </a:solidFill>
            </a:endParaRPr>
          </a:p>
        </p:txBody>
      </p:sp>
      <p:grpSp>
        <p:nvGrpSpPr>
          <p:cNvPr id="12" name="Group 11">
            <a:extLst>
              <a:ext uri="{FF2B5EF4-FFF2-40B4-BE49-F238E27FC236}">
                <a16:creationId xmlns:a16="http://schemas.microsoft.com/office/drawing/2014/main" id="{90A52022-0935-5035-7BA2-4F6A3CB45AD2}"/>
              </a:ext>
            </a:extLst>
          </p:cNvPr>
          <p:cNvGrpSpPr/>
          <p:nvPr/>
        </p:nvGrpSpPr>
        <p:grpSpPr>
          <a:xfrm>
            <a:off x="891794" y="4526063"/>
            <a:ext cx="3902300" cy="1300768"/>
            <a:chOff x="1009191" y="4462527"/>
            <a:chExt cx="3902300" cy="1300768"/>
          </a:xfrm>
        </p:grpSpPr>
        <p:pic>
          <p:nvPicPr>
            <p:cNvPr id="7" name="Picture 6" descr="A school of silver fish&#10;&#10;AI-generated content may be incorrect.">
              <a:extLst>
                <a:ext uri="{FF2B5EF4-FFF2-40B4-BE49-F238E27FC236}">
                  <a16:creationId xmlns:a16="http://schemas.microsoft.com/office/drawing/2014/main" id="{0A63A8AD-25CC-D223-5FA1-C749511B7A11}"/>
                </a:ext>
              </a:extLst>
            </p:cNvPr>
            <p:cNvPicPr>
              <a:picLocks noChangeAspect="1"/>
            </p:cNvPicPr>
            <p:nvPr/>
          </p:nvPicPr>
          <p:blipFill>
            <a:blip r:embed="rId6"/>
            <a:stretch>
              <a:fillRect/>
            </a:stretch>
          </p:blipFill>
          <p:spPr>
            <a:xfrm>
              <a:off x="2960341" y="4462527"/>
              <a:ext cx="1951150" cy="1300767"/>
            </a:xfrm>
            <a:prstGeom prst="rect">
              <a:avLst/>
            </a:prstGeom>
          </p:spPr>
        </p:pic>
        <p:pic>
          <p:nvPicPr>
            <p:cNvPr id="11" name="Picture 10" descr="A school of silver fish&#10;&#10;AI-generated content may be incorrect.">
              <a:extLst>
                <a:ext uri="{FF2B5EF4-FFF2-40B4-BE49-F238E27FC236}">
                  <a16:creationId xmlns:a16="http://schemas.microsoft.com/office/drawing/2014/main" id="{35EC6658-0635-66C7-0223-B204DA1F510C}"/>
                </a:ext>
              </a:extLst>
            </p:cNvPr>
            <p:cNvPicPr>
              <a:picLocks noChangeAspect="1"/>
            </p:cNvPicPr>
            <p:nvPr/>
          </p:nvPicPr>
          <p:blipFill>
            <a:blip r:embed="rId6"/>
            <a:stretch>
              <a:fillRect/>
            </a:stretch>
          </p:blipFill>
          <p:spPr>
            <a:xfrm>
              <a:off x="1009191" y="4462528"/>
              <a:ext cx="1951150" cy="1300767"/>
            </a:xfrm>
            <a:prstGeom prst="rect">
              <a:avLst/>
            </a:prstGeom>
          </p:spPr>
        </p:pic>
      </p:grpSp>
      <p:sp>
        <p:nvSpPr>
          <p:cNvPr id="14" name="Arrow: Right 13">
            <a:extLst>
              <a:ext uri="{FF2B5EF4-FFF2-40B4-BE49-F238E27FC236}">
                <a16:creationId xmlns:a16="http://schemas.microsoft.com/office/drawing/2014/main" id="{C940CD05-7C3F-5185-8349-71122DD2FA42}"/>
              </a:ext>
            </a:extLst>
          </p:cNvPr>
          <p:cNvSpPr/>
          <p:nvPr/>
        </p:nvSpPr>
        <p:spPr>
          <a:xfrm>
            <a:off x="5320769" y="1144204"/>
            <a:ext cx="1556546"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24F8116-C0EF-4BC6-C928-D5E825374FEB}"/>
              </a:ext>
            </a:extLst>
          </p:cNvPr>
          <p:cNvSpPr/>
          <p:nvPr/>
        </p:nvSpPr>
        <p:spPr>
          <a:xfrm rot="17607057">
            <a:off x="2527880" y="3674521"/>
            <a:ext cx="1604922"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3631AF4-D377-4C3F-F74F-0888130965C7}"/>
              </a:ext>
            </a:extLst>
          </p:cNvPr>
          <p:cNvSpPr txBox="1"/>
          <p:nvPr/>
        </p:nvSpPr>
        <p:spPr>
          <a:xfrm>
            <a:off x="2644349" y="3552071"/>
            <a:ext cx="1434399" cy="369332"/>
          </a:xfrm>
          <a:prstGeom prst="rect">
            <a:avLst/>
          </a:prstGeom>
          <a:solidFill>
            <a:schemeClr val="bg1"/>
          </a:solidFill>
        </p:spPr>
        <p:txBody>
          <a:bodyPr wrap="square" rtlCol="0">
            <a:spAutoFit/>
          </a:bodyPr>
          <a:lstStyle/>
          <a:p>
            <a:r>
              <a:rPr lang="nb-NO" dirty="0" err="1"/>
              <a:t>Recruitment</a:t>
            </a:r>
            <a:endParaRPr lang="en-US" dirty="0"/>
          </a:p>
        </p:txBody>
      </p:sp>
      <p:sp>
        <p:nvSpPr>
          <p:cNvPr id="21" name="Arrow: Right 20">
            <a:extLst>
              <a:ext uri="{FF2B5EF4-FFF2-40B4-BE49-F238E27FC236}">
                <a16:creationId xmlns:a16="http://schemas.microsoft.com/office/drawing/2014/main" id="{97233778-D4C4-6A17-F92D-BD4D8DDF6E6E}"/>
              </a:ext>
            </a:extLst>
          </p:cNvPr>
          <p:cNvSpPr/>
          <p:nvPr/>
        </p:nvSpPr>
        <p:spPr>
          <a:xfrm rot="3239979">
            <a:off x="8476883" y="3782873"/>
            <a:ext cx="1435721"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7C3FA2CB-11FE-2511-8049-2D0A824FF340}"/>
              </a:ext>
            </a:extLst>
          </p:cNvPr>
          <p:cNvCxnSpPr>
            <a:cxnSpLocks/>
            <a:stCxn id="9" idx="4"/>
            <a:endCxn id="7" idx="3"/>
          </p:cNvCxnSpPr>
          <p:nvPr/>
        </p:nvCxnSpPr>
        <p:spPr>
          <a:xfrm rot="5400000">
            <a:off x="4672812" y="3615883"/>
            <a:ext cx="1681847" cy="14392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F85A80-D0BD-E991-1BB6-637AD96CE336}"/>
              </a:ext>
            </a:extLst>
          </p:cNvPr>
          <p:cNvSpPr txBox="1"/>
          <p:nvPr/>
        </p:nvSpPr>
        <p:spPr>
          <a:xfrm>
            <a:off x="4625885" y="3996337"/>
            <a:ext cx="1545174" cy="369332"/>
          </a:xfrm>
          <a:prstGeom prst="rect">
            <a:avLst/>
          </a:prstGeom>
          <a:noFill/>
        </p:spPr>
        <p:txBody>
          <a:bodyPr wrap="square" rtlCol="0">
            <a:spAutoFit/>
          </a:bodyPr>
          <a:lstStyle/>
          <a:p>
            <a:r>
              <a:rPr lang="nb-NO" dirty="0" err="1"/>
              <a:t>Reproduction</a:t>
            </a:r>
            <a:endParaRPr lang="en-US" dirty="0"/>
          </a:p>
        </p:txBody>
      </p:sp>
      <p:sp>
        <p:nvSpPr>
          <p:cNvPr id="28" name="TextBox 27">
            <a:extLst>
              <a:ext uri="{FF2B5EF4-FFF2-40B4-BE49-F238E27FC236}">
                <a16:creationId xmlns:a16="http://schemas.microsoft.com/office/drawing/2014/main" id="{2ED0BEF1-D2F1-034A-379B-627EC50E5868}"/>
              </a:ext>
            </a:extLst>
          </p:cNvPr>
          <p:cNvSpPr txBox="1"/>
          <p:nvPr/>
        </p:nvSpPr>
        <p:spPr>
          <a:xfrm>
            <a:off x="9309559" y="3494600"/>
            <a:ext cx="1922193" cy="369332"/>
          </a:xfrm>
          <a:prstGeom prst="rect">
            <a:avLst/>
          </a:prstGeom>
          <a:solidFill>
            <a:schemeClr val="bg1"/>
          </a:solidFill>
        </p:spPr>
        <p:txBody>
          <a:bodyPr wrap="square" rtlCol="0">
            <a:spAutoFit/>
          </a:bodyPr>
          <a:lstStyle/>
          <a:p>
            <a:r>
              <a:rPr lang="nb-NO" dirty="0"/>
              <a:t>Fishing </a:t>
            </a:r>
            <a:r>
              <a:rPr lang="nb-NO" dirty="0" err="1"/>
              <a:t>mortality</a:t>
            </a:r>
            <a:endParaRPr lang="en-US" dirty="0"/>
          </a:p>
        </p:txBody>
      </p:sp>
      <p:sp>
        <p:nvSpPr>
          <p:cNvPr id="9" name="Oval 8">
            <a:extLst>
              <a:ext uri="{FF2B5EF4-FFF2-40B4-BE49-F238E27FC236}">
                <a16:creationId xmlns:a16="http://schemas.microsoft.com/office/drawing/2014/main" id="{F3835751-61F4-BBC0-3BBA-1998269284E0}"/>
              </a:ext>
            </a:extLst>
          </p:cNvPr>
          <p:cNvSpPr/>
          <p:nvPr/>
        </p:nvSpPr>
        <p:spPr>
          <a:xfrm>
            <a:off x="1609859" y="858342"/>
            <a:ext cx="9247032" cy="2636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5FA1FA0C-3D04-56E6-9527-1AF7214277D5}"/>
              </a:ext>
            </a:extLst>
          </p:cNvPr>
          <p:cNvSpPr/>
          <p:nvPr/>
        </p:nvSpPr>
        <p:spPr>
          <a:xfrm rot="3239979">
            <a:off x="6896385" y="3899229"/>
            <a:ext cx="1173163" cy="167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B3BEFDB-05AA-84A5-A2E0-BC42A80FB2F2}"/>
              </a:ext>
            </a:extLst>
          </p:cNvPr>
          <p:cNvSpPr txBox="1"/>
          <p:nvPr/>
        </p:nvSpPr>
        <p:spPr>
          <a:xfrm>
            <a:off x="7579267" y="3554636"/>
            <a:ext cx="1146175" cy="646331"/>
          </a:xfrm>
          <a:prstGeom prst="rect">
            <a:avLst/>
          </a:prstGeom>
          <a:noFill/>
        </p:spPr>
        <p:txBody>
          <a:bodyPr wrap="square" rtlCol="0">
            <a:spAutoFit/>
          </a:bodyPr>
          <a:lstStyle/>
          <a:p>
            <a:r>
              <a:rPr lang="nb-NO" dirty="0"/>
              <a:t>Natural </a:t>
            </a:r>
            <a:r>
              <a:rPr lang="nb-NO" dirty="0" err="1"/>
              <a:t>mortality</a:t>
            </a:r>
            <a:endParaRPr lang="en-US" dirty="0"/>
          </a:p>
        </p:txBody>
      </p:sp>
      <p:sp>
        <p:nvSpPr>
          <p:cNvPr id="33" name="TextBox 32">
            <a:extLst>
              <a:ext uri="{FF2B5EF4-FFF2-40B4-BE49-F238E27FC236}">
                <a16:creationId xmlns:a16="http://schemas.microsoft.com/office/drawing/2014/main" id="{8AFB5A8B-FC2F-E053-2EDC-EED2AB570464}"/>
              </a:ext>
            </a:extLst>
          </p:cNvPr>
          <p:cNvSpPr txBox="1"/>
          <p:nvPr/>
        </p:nvSpPr>
        <p:spPr>
          <a:xfrm>
            <a:off x="738616" y="6433427"/>
            <a:ext cx="9195093" cy="338554"/>
          </a:xfrm>
          <a:prstGeom prst="rect">
            <a:avLst/>
          </a:prstGeom>
          <a:noFill/>
        </p:spPr>
        <p:txBody>
          <a:bodyPr wrap="square">
            <a:spAutoFit/>
          </a:bodyPr>
          <a:lstStyle/>
          <a:p>
            <a:r>
              <a:rPr lang="en-US" sz="1600" dirty="0">
                <a:solidFill>
                  <a:schemeClr val="bg1"/>
                </a:solidFill>
                <a:latin typeface="Segoe UI" panose="020B0502040204020203" pitchFamily="34" charset="0"/>
              </a:rPr>
              <a:t>King, M. (1995). Fisheries biology, assessment and management. Fishing News Books, Oxford, 341</a:t>
            </a:r>
            <a:endParaRPr lang="en-US" sz="1600" dirty="0">
              <a:solidFill>
                <a:schemeClr val="bg1"/>
              </a:solidFill>
            </a:endParaRPr>
          </a:p>
        </p:txBody>
      </p:sp>
      <p:pic>
        <p:nvPicPr>
          <p:cNvPr id="3" name="Picture 2" descr="A large fish swimming in the water&#10;&#10;AI-generated content may be incorrect.">
            <a:extLst>
              <a:ext uri="{FF2B5EF4-FFF2-40B4-BE49-F238E27FC236}">
                <a16:creationId xmlns:a16="http://schemas.microsoft.com/office/drawing/2014/main" id="{79C03384-9AA8-91F1-B808-D0EE9C955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2673" y="4477411"/>
            <a:ext cx="1791768" cy="1791768"/>
          </a:xfrm>
          <a:prstGeom prst="rect">
            <a:avLst/>
          </a:prstGeom>
        </p:spPr>
      </p:pic>
    </p:spTree>
    <p:extLst>
      <p:ext uri="{BB962C8B-B14F-4D97-AF65-F5344CB8AC3E}">
        <p14:creationId xmlns:p14="http://schemas.microsoft.com/office/powerpoint/2010/main" val="137624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A0EF-AD5A-63A5-1D40-EBF04EDFD2B3}"/>
              </a:ext>
            </a:extLst>
          </p:cNvPr>
          <p:cNvSpPr>
            <a:spLocks noGrp="1"/>
          </p:cNvSpPr>
          <p:nvPr>
            <p:ph type="title"/>
          </p:nvPr>
        </p:nvSpPr>
        <p:spPr/>
        <p:txBody>
          <a:bodyPr/>
          <a:lstStyle/>
          <a:p>
            <a:r>
              <a:rPr lang="nb-NO" dirty="0" err="1"/>
              <a:t>Crecimiento</a:t>
            </a:r>
            <a:r>
              <a:rPr lang="nb-NO" dirty="0"/>
              <a:t> (von </a:t>
            </a:r>
            <a:r>
              <a:rPr lang="nb-NO" dirty="0" err="1"/>
              <a:t>Bertalanffy</a:t>
            </a:r>
            <a:r>
              <a:rPr lang="nb-NO" dirty="0"/>
              <a:t>)</a:t>
            </a:r>
            <a:endParaRPr lang="en-US" dirty="0"/>
          </a:p>
        </p:txBody>
      </p:sp>
      <p:pic>
        <p:nvPicPr>
          <p:cNvPr id="5" name="Content Placeholder 4">
            <a:extLst>
              <a:ext uri="{FF2B5EF4-FFF2-40B4-BE49-F238E27FC236}">
                <a16:creationId xmlns:a16="http://schemas.microsoft.com/office/drawing/2014/main" id="{26BF6F10-991A-8F08-B923-6E963B2EEEAB}"/>
              </a:ext>
            </a:extLst>
          </p:cNvPr>
          <p:cNvPicPr>
            <a:picLocks noGrp="1" noChangeAspect="1"/>
          </p:cNvPicPr>
          <p:nvPr>
            <p:ph idx="1"/>
          </p:nvPr>
        </p:nvPicPr>
        <p:blipFill>
          <a:blip r:embed="rId3"/>
          <a:stretch>
            <a:fillRect/>
          </a:stretch>
        </p:blipFill>
        <p:spPr>
          <a:xfrm>
            <a:off x="1335880" y="1825625"/>
            <a:ext cx="6270435" cy="4122441"/>
          </a:xfrm>
        </p:spPr>
      </p:pic>
      <p:sp>
        <p:nvSpPr>
          <p:cNvPr id="6" name="TextBox 5">
            <a:extLst>
              <a:ext uri="{FF2B5EF4-FFF2-40B4-BE49-F238E27FC236}">
                <a16:creationId xmlns:a16="http://schemas.microsoft.com/office/drawing/2014/main" id="{6068448F-7CC4-E13A-1C6C-5C1C609B3622}"/>
              </a:ext>
            </a:extLst>
          </p:cNvPr>
          <p:cNvSpPr txBox="1"/>
          <p:nvPr/>
        </p:nvSpPr>
        <p:spPr>
          <a:xfrm>
            <a:off x="838200" y="6311900"/>
            <a:ext cx="11100546" cy="461665"/>
          </a:xfrm>
          <a:prstGeom prst="rect">
            <a:avLst/>
          </a:prstGeom>
          <a:noFill/>
        </p:spPr>
        <p:txBody>
          <a:bodyPr wrap="square" rtlCol="0">
            <a:spAutoFit/>
          </a:bodyPr>
          <a:lstStyle/>
          <a:p>
            <a:r>
              <a:rPr lang="nb-NO" sz="1200" dirty="0">
                <a:solidFill>
                  <a:schemeClr val="bg1"/>
                </a:solidFill>
              </a:rPr>
              <a:t>Andrade, H., Nilsen, T., Vollen, T., Harbitz, A., Junge, C., &amp; Albert, O. T. (2024). A longline survey for </a:t>
            </a:r>
            <a:r>
              <a:rPr lang="nb-NO" sz="1200" dirty="0" err="1">
                <a:solidFill>
                  <a:schemeClr val="bg1"/>
                </a:solidFill>
              </a:rPr>
              <a:t>spurdog</a:t>
            </a:r>
            <a:r>
              <a:rPr lang="nb-NO" sz="1200" dirty="0">
                <a:solidFill>
                  <a:schemeClr val="bg1"/>
                </a:solidFill>
              </a:rPr>
              <a:t> </a:t>
            </a:r>
            <a:r>
              <a:rPr lang="nb-NO" sz="1200" dirty="0" err="1">
                <a:solidFill>
                  <a:schemeClr val="bg1"/>
                </a:solidFill>
              </a:rPr>
              <a:t>distribution</a:t>
            </a:r>
            <a:r>
              <a:rPr lang="nb-NO" sz="1200" dirty="0">
                <a:solidFill>
                  <a:schemeClr val="bg1"/>
                </a:solidFill>
              </a:rPr>
              <a:t> and </a:t>
            </a:r>
            <a:r>
              <a:rPr lang="nb-NO" sz="1200" dirty="0" err="1">
                <a:solidFill>
                  <a:schemeClr val="bg1"/>
                </a:solidFill>
              </a:rPr>
              <a:t>life</a:t>
            </a:r>
            <a:r>
              <a:rPr lang="nb-NO" sz="1200" dirty="0">
                <a:solidFill>
                  <a:schemeClr val="bg1"/>
                </a:solidFill>
              </a:rPr>
              <a:t> </a:t>
            </a:r>
            <a:r>
              <a:rPr lang="nb-NO" sz="1200" dirty="0" err="1">
                <a:solidFill>
                  <a:schemeClr val="bg1"/>
                </a:solidFill>
              </a:rPr>
              <a:t>history</a:t>
            </a:r>
            <a:r>
              <a:rPr lang="nb-NO" sz="1200" dirty="0">
                <a:solidFill>
                  <a:schemeClr val="bg1"/>
                </a:solidFill>
              </a:rPr>
              <a:t> </a:t>
            </a:r>
            <a:r>
              <a:rPr lang="nb-NO" sz="1200" dirty="0" err="1">
                <a:solidFill>
                  <a:schemeClr val="bg1"/>
                </a:solidFill>
              </a:rPr>
              <a:t>along</a:t>
            </a:r>
            <a:r>
              <a:rPr lang="nb-NO" sz="1200" dirty="0">
                <a:solidFill>
                  <a:schemeClr val="bg1"/>
                </a:solidFill>
              </a:rPr>
              <a:t> </a:t>
            </a:r>
            <a:r>
              <a:rPr lang="nb-NO" sz="1200" dirty="0" err="1">
                <a:solidFill>
                  <a:schemeClr val="bg1"/>
                </a:solidFill>
              </a:rPr>
              <a:t>the</a:t>
            </a:r>
            <a:r>
              <a:rPr lang="nb-NO" sz="1200" dirty="0">
                <a:solidFill>
                  <a:schemeClr val="bg1"/>
                </a:solidFill>
              </a:rPr>
              <a:t> Norwegian </a:t>
            </a:r>
            <a:r>
              <a:rPr lang="nb-NO" sz="1200" dirty="0" err="1">
                <a:solidFill>
                  <a:schemeClr val="bg1"/>
                </a:solidFill>
              </a:rPr>
              <a:t>coast</a:t>
            </a:r>
            <a:r>
              <a:rPr lang="nb-NO" sz="1200" dirty="0">
                <a:solidFill>
                  <a:schemeClr val="bg1"/>
                </a:solidFill>
              </a:rPr>
              <a:t>. Fisheries Management and </a:t>
            </a:r>
            <a:r>
              <a:rPr lang="nb-NO" sz="1200" dirty="0" err="1">
                <a:solidFill>
                  <a:schemeClr val="bg1"/>
                </a:solidFill>
              </a:rPr>
              <a:t>Ecology</a:t>
            </a:r>
            <a:r>
              <a:rPr lang="nb-NO" sz="1200" dirty="0">
                <a:solidFill>
                  <a:schemeClr val="bg1"/>
                </a:solidFill>
              </a:rPr>
              <a:t>, 31(2), e12676. </a:t>
            </a:r>
            <a:r>
              <a:rPr lang="nb-NO" sz="1200" dirty="0" err="1">
                <a:solidFill>
                  <a:schemeClr val="bg1"/>
                </a:solidFill>
              </a:rPr>
              <a:t>doi:https</a:t>
            </a:r>
            <a:r>
              <a:rPr lang="nb-NO" sz="1200" dirty="0">
                <a:solidFill>
                  <a:schemeClr val="bg1"/>
                </a:solidFill>
              </a:rPr>
              <a:t>://doi.org/10.1111/fme.12676</a:t>
            </a:r>
          </a:p>
        </p:txBody>
      </p:sp>
      <p:pic>
        <p:nvPicPr>
          <p:cNvPr id="15" name="Content Placeholder 5" descr="A close-up of a shark fin&#10;&#10;AI-generated content may be incorrect.">
            <a:extLst>
              <a:ext uri="{FF2B5EF4-FFF2-40B4-BE49-F238E27FC236}">
                <a16:creationId xmlns:a16="http://schemas.microsoft.com/office/drawing/2014/main" id="{B7D53E0A-A489-1E95-399D-A4D4A08C9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823" y="84435"/>
            <a:ext cx="3832194" cy="287414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50C4BB-989E-6E4B-A469-4CA9B9A0145C}"/>
                  </a:ext>
                </a:extLst>
              </p:cNvPr>
              <p:cNvSpPr txBox="1"/>
              <p:nvPr/>
            </p:nvSpPr>
            <p:spPr>
              <a:xfrm>
                <a:off x="2715532" y="1341633"/>
                <a:ext cx="2947115" cy="416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𝐿</m:t>
                          </m:r>
                        </m:e>
                        <m:sub>
                          <m:r>
                            <a:rPr lang="en-US" i="1">
                              <a:solidFill>
                                <a:schemeClr val="bg1"/>
                              </a:solidFill>
                              <a:latin typeface="Cambria Math" panose="02040503050406030204" pitchFamily="18" charset="0"/>
                            </a:rPr>
                            <m:t>𝑡</m:t>
                          </m:r>
                        </m:sub>
                      </m:sSub>
                      <m:r>
                        <a:rPr lang="en-US" i="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𝐿</m:t>
                          </m:r>
                        </m:e>
                        <m:sub>
                          <m:r>
                            <a:rPr lang="en-US" i="1">
                              <a:solidFill>
                                <a:schemeClr val="bg1"/>
                              </a:solidFill>
                              <a:latin typeface="Cambria Math" panose="02040503050406030204" pitchFamily="18" charset="0"/>
                            </a:rPr>
                            <m:t>𝑖𝑛𝑓</m:t>
                          </m:r>
                        </m:sub>
                      </m:sSub>
                      <m:d>
                        <m:dPr>
                          <m:ctrlPr>
                            <a:rPr lang="en-US" i="1">
                              <a:solidFill>
                                <a:schemeClr val="bg1"/>
                              </a:solidFill>
                              <a:latin typeface="Cambria Math" panose="02040503050406030204" pitchFamily="18" charset="0"/>
                            </a:rPr>
                          </m:ctrlPr>
                        </m:dPr>
                        <m:e>
                          <m:r>
                            <a:rPr lang="en-US" i="0">
                              <a:solidFill>
                                <a:schemeClr val="bg1"/>
                              </a:solidFill>
                              <a:latin typeface="Cambria Math" panose="02040503050406030204" pitchFamily="18" charset="0"/>
                            </a:rPr>
                            <m:t>1−</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r>
                                <a:rPr lang="en-US" i="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𝐾</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𝑡</m:t>
                                  </m:r>
                                  <m:r>
                                    <a:rPr lang="en-US" i="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0">
                                          <a:solidFill>
                                            <a:schemeClr val="bg1"/>
                                          </a:solidFill>
                                          <a:latin typeface="Cambria Math" panose="02040503050406030204" pitchFamily="18" charset="0"/>
                                        </a:rPr>
                                        <m:t>0</m:t>
                                      </m:r>
                                    </m:sub>
                                  </m:sSub>
                                </m:e>
                              </m:d>
                            </m:sup>
                          </m:sSup>
                        </m:e>
                      </m:d>
                    </m:oMath>
                  </m:oMathPara>
                </a14:m>
                <a:endParaRPr lang="en-US" dirty="0">
                  <a:solidFill>
                    <a:schemeClr val="bg1"/>
                  </a:solidFill>
                </a:endParaRPr>
              </a:p>
            </p:txBody>
          </p:sp>
        </mc:Choice>
        <mc:Fallback xmlns="">
          <p:sp>
            <p:nvSpPr>
              <p:cNvPr id="9" name="TextBox 8">
                <a:extLst>
                  <a:ext uri="{FF2B5EF4-FFF2-40B4-BE49-F238E27FC236}">
                    <a16:creationId xmlns:a16="http://schemas.microsoft.com/office/drawing/2014/main" id="{4150C4BB-989E-6E4B-A469-4CA9B9A0145C}"/>
                  </a:ext>
                </a:extLst>
              </p:cNvPr>
              <p:cNvSpPr txBox="1">
                <a:spLocks noRot="1" noChangeAspect="1" noMove="1" noResize="1" noEditPoints="1" noAdjustHandles="1" noChangeArrowheads="1" noChangeShapeType="1" noTextEdit="1"/>
              </p:cNvSpPr>
              <p:nvPr/>
            </p:nvSpPr>
            <p:spPr>
              <a:xfrm>
                <a:off x="2715532" y="1341633"/>
                <a:ext cx="2947115" cy="416524"/>
              </a:xfrm>
              <a:prstGeom prst="rect">
                <a:avLst/>
              </a:prstGeom>
              <a:blipFill>
                <a:blip r:embed="rId5"/>
                <a:stretch>
                  <a:fillRect b="-10294"/>
                </a:stretch>
              </a:blipFill>
            </p:spPr>
            <p:txBody>
              <a:bodyPr/>
              <a:lstStyle/>
              <a:p>
                <a:r>
                  <a:rPr lang="en-US">
                    <a:noFill/>
                  </a:rPr>
                  <a:t> </a:t>
                </a:r>
              </a:p>
            </p:txBody>
          </p:sp>
        </mc:Fallback>
      </mc:AlternateContent>
      <p:pic>
        <p:nvPicPr>
          <p:cNvPr id="4" name="Content Placeholder 10" descr="A picture containing indoor&#10;&#10;Description automatically generated">
            <a:extLst>
              <a:ext uri="{FF2B5EF4-FFF2-40B4-BE49-F238E27FC236}">
                <a16:creationId xmlns:a16="http://schemas.microsoft.com/office/drawing/2014/main" id="{7D591E1F-3DD6-AE52-6CD0-C04D5CC677E2}"/>
              </a:ext>
            </a:extLst>
          </p:cNvPr>
          <p:cNvPicPr>
            <a:picLocks noChangeAspect="1"/>
          </p:cNvPicPr>
          <p:nvPr/>
        </p:nvPicPr>
        <p:blipFill>
          <a:blip r:embed="rId6"/>
          <a:stretch>
            <a:fillRect/>
          </a:stretch>
        </p:blipFill>
        <p:spPr>
          <a:xfrm>
            <a:off x="8237353" y="3210436"/>
            <a:ext cx="3840664" cy="2708795"/>
          </a:xfrm>
          <a:prstGeom prst="rect">
            <a:avLst/>
          </a:prstGeom>
        </p:spPr>
      </p:pic>
    </p:spTree>
    <p:extLst>
      <p:ext uri="{BB962C8B-B14F-4D97-AF65-F5344CB8AC3E}">
        <p14:creationId xmlns:p14="http://schemas.microsoft.com/office/powerpoint/2010/main" val="2537110530"/>
      </p:ext>
    </p:extLst>
  </p:cSld>
  <p:clrMapOvr>
    <a:masterClrMapping/>
  </p:clrMapOvr>
</p:sld>
</file>

<file path=ppt/theme/theme1.xml><?xml version="1.0" encoding="utf-8"?>
<a:theme xmlns:a="http://schemas.openxmlformats.org/drawingml/2006/main" name="HI 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 presentation blue english.pptx" id="{773FF656-C7F6-446D-837B-99A43ACE9704}" vid="{70A22FC7-F417-4B2F-9E73-16C66096FFF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ildebeskrivelse xmlns="15c4e3b9-d865-46ee-a463-c928a3e41a43" xsi:nil="true"/>
    <ImageCreateDate xmlns="1B13E878-50CA-41BD-968F-1710099A1541" xsi:nil="true"/>
    <Fotograf xmlns="15c4e3b9-d865-46ee-a463-c928a3e41a43" xsi:nil="true"/>
    <PublishingExpirationDate xmlns="http://schemas.microsoft.com/sharepoint/v3" xsi:nil="true"/>
    <PublishingStartDate xmlns="http://schemas.microsoft.com/sharepoint/v3" xsi:nil="true"/>
    <wic_System_Copyright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Bildeaktiva" ma:contentTypeID="0x0101009148F5A04DDD49CBA7127AADA5FB792B00AADE34325A8B49CDA8BB4DB53328F214001B496BC5FD92554EA0BD81CEB416ADBB" ma:contentTypeVersion="1" ma:contentTypeDescription="Last opp et bilde." ma:contentTypeScope="" ma:versionID="01b01f5b2655b08825a6d63761c0a3a2">
  <xsd:schema xmlns:xsd="http://www.w3.org/2001/XMLSchema" xmlns:xs="http://www.w3.org/2001/XMLSchema" xmlns:p="http://schemas.microsoft.com/office/2006/metadata/properties" xmlns:ns1="http://schemas.microsoft.com/sharepoint/v3" xmlns:ns2="1B13E878-50CA-41BD-968F-1710099A1541" xmlns:ns3="15c4e3b9-d865-46ee-a463-c928a3e41a43" xmlns:ns4="http://schemas.microsoft.com/sharepoint/v3/fields" targetNamespace="http://schemas.microsoft.com/office/2006/metadata/properties" ma:root="true" ma:fieldsID="ac7d82e3ddb05d20a8b479ac57799872" ns1:_="" ns2:_="" ns3:_="" ns4:_="">
    <xsd:import namespace="http://schemas.microsoft.com/sharepoint/v3"/>
    <xsd:import namespace="1B13E878-50CA-41BD-968F-1710099A1541"/>
    <xsd:import namespace="15c4e3b9-d865-46ee-a463-c928a3e41a43"/>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Bildebeskrivelse" minOccurs="0"/>
                <xsd:element ref="ns3:Fotograf" minOccurs="0"/>
                <xsd:element ref="ns4: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bane" ma:hidden="true" ma:list="Docs" ma:internalName="FileRef" ma:readOnly="true" ma:showField="FullUrl">
      <xsd:simpleType>
        <xsd:restriction base="dms:Lookup"/>
      </xsd:simpleType>
    </xsd:element>
    <xsd:element name="File_x0020_Type" ma:index="9" nillable="true" ma:displayName="Filtype" ma:hidden="true" ma:internalName="File_x0020_Type" ma:readOnly="true">
      <xsd:simpleType>
        <xsd:restriction base="dms:Text"/>
      </xsd:simpleType>
    </xsd:element>
    <xsd:element name="HTML_x0020_File_x0020_Type" ma:index="10" nillable="true" ma:displayName="HTML-filtype" ma:hidden="true" ma:internalName="HTML_x0020_File_x0020_Type" ma:readOnly="true">
      <xsd:simpleType>
        <xsd:restriction base="dms:Text"/>
      </xsd:simpleType>
    </xsd:element>
    <xsd:element name="FSObjType" ma:index="11" nillable="true" ma:displayName="Elementtype" ma:hidden="true" ma:list="Docs" ma:internalName="FSObjType" ma:readOnly="true" ma:showField="FSType">
      <xsd:simpleType>
        <xsd:restriction base="dms:Lookup"/>
      </xsd:simpleType>
    </xsd:element>
    <xsd:element name="PublishingStartDate" ma:index="29" nillable="true" ma:displayName="Planlagt startdato" ma:description="" ma:hidden="true" ma:internalName="PublishingStartDate">
      <xsd:simpleType>
        <xsd:restriction base="dms:Unknown"/>
      </xsd:simpleType>
    </xsd:element>
    <xsd:element name="PublishingExpirationDate" ma:index="30" nillable="true" ma:displayName="Planlagt utløpsdato"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B13E878-50CA-41BD-968F-1710099A1541" elementFormDefault="qualified">
    <xsd:import namespace="http://schemas.microsoft.com/office/2006/documentManagement/types"/>
    <xsd:import namespace="http://schemas.microsoft.com/office/infopath/2007/PartnerControls"/>
    <xsd:element name="ThumbnailExists" ma:index="18" nillable="true" ma:displayName="Miniatyrbilde finnes" ma:default="FALSE" ma:hidden="true" ma:internalName="ThumbnailExists" ma:readOnly="true">
      <xsd:simpleType>
        <xsd:restriction base="dms:Boolean"/>
      </xsd:simpleType>
    </xsd:element>
    <xsd:element name="PreviewExists" ma:index="19" nillable="true" ma:displayName="Forhåndsvisning finnes" ma:default="FALSE" ma:hidden="true" ma:internalName="PreviewExists" ma:readOnly="true">
      <xsd:simpleType>
        <xsd:restriction base="dms:Boolean"/>
      </xsd:simpleType>
    </xsd:element>
    <xsd:element name="ImageWidth" ma:index="20" nillable="true" ma:displayName="Bredde" ma:internalName="ImageWidth" ma:readOnly="true">
      <xsd:simpleType>
        <xsd:restriction base="dms:Unknown"/>
      </xsd:simpleType>
    </xsd:element>
    <xsd:element name="ImageHeight" ma:index="22" nillable="true" ma:displayName="Høyde" ma:internalName="ImageHeight" ma:readOnly="true">
      <xsd:simpleType>
        <xsd:restriction base="dms:Unknown"/>
      </xsd:simpleType>
    </xsd:element>
    <xsd:element name="ImageCreateDate" ma:index="25" nillable="true" ma:displayName="Dato da bildet ble tatt"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5c4e3b9-d865-46ee-a463-c928a3e41a43" elementFormDefault="qualified">
    <xsd:import namespace="http://schemas.microsoft.com/office/2006/documentManagement/types"/>
    <xsd:import namespace="http://schemas.microsoft.com/office/infopath/2007/PartnerControls"/>
    <xsd:element name="Bildebeskrivelse" ma:index="26" nillable="true" ma:displayName="Bildebeskrivelse" ma:internalName="Bildebeskrivelse">
      <xsd:simpleType>
        <xsd:restriction base="dms:Note">
          <xsd:maxLength value="255"/>
        </xsd:restriction>
      </xsd:simpleType>
    </xsd:element>
    <xsd:element name="Fotograf" ma:index="27" nillable="true" ma:displayName="Fotograf" ma:internalName="Fotograf">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8" nillable="true" ma:displayName="Opphavsret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Redigerer"/>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ma:index="23" ma:displayName="Kommentarer"/>
        <xsd:element name="keywords" minOccurs="0" maxOccurs="1" type="xsd:string" ma:index="14" ma:displayName="Nøkkelord"/>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9CA04B-A880-4A6D-A51A-2F8DC042AA7A}">
  <ds:schemaRefs>
    <ds:schemaRef ds:uri="http://schemas.microsoft.com/office/2006/metadata/properties"/>
    <ds:schemaRef ds:uri="http://schemas.microsoft.com/office/infopath/2007/PartnerControls"/>
    <ds:schemaRef ds:uri="15c4e3b9-d865-46ee-a463-c928a3e41a43"/>
    <ds:schemaRef ds:uri="1B13E878-50CA-41BD-968F-1710099A1541"/>
    <ds:schemaRef ds:uri="http://schemas.microsoft.com/sharepoint/v3"/>
    <ds:schemaRef ds:uri="http://schemas.microsoft.com/sharepoint/v3/fields"/>
  </ds:schemaRefs>
</ds:datastoreItem>
</file>

<file path=customXml/itemProps2.xml><?xml version="1.0" encoding="utf-8"?>
<ds:datastoreItem xmlns:ds="http://schemas.openxmlformats.org/officeDocument/2006/customXml" ds:itemID="{A730C5DE-40F1-471E-BB9C-A05FEA1AB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B13E878-50CA-41BD-968F-1710099A1541"/>
    <ds:schemaRef ds:uri="15c4e3b9-d865-46ee-a463-c928a3e41a43"/>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43F639-DA83-403E-AD38-6A66A1DC87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 presentation blue english</Template>
  <TotalTime>7054</TotalTime>
  <Words>1367</Words>
  <Application>Microsoft Office PowerPoint</Application>
  <PresentationFormat>Widescreen</PresentationFormat>
  <Paragraphs>88</Paragraphs>
  <Slides>23</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Arial</vt:lpstr>
      <vt:lpstr>Calibri</vt:lpstr>
      <vt:lpstr>Cambria Math</vt:lpstr>
      <vt:lpstr>Charis SIL</vt:lpstr>
      <vt:lpstr>Segoe UI</vt:lpstr>
      <vt:lpstr>STIX</vt:lpstr>
      <vt:lpstr>HI blue background</vt:lpstr>
      <vt:lpstr>Taller Regional de Evaluación de Recursos Pesqueros con Datos Limitados y Pesquería del Dorado en el Océano Pacífico Oriental</vt:lpstr>
      <vt:lpstr>PowerPoint Presentation</vt:lpstr>
      <vt:lpstr>PowerPoint Presentation</vt:lpstr>
      <vt:lpstr>PowerPoint Presentation</vt:lpstr>
      <vt:lpstr>Evaluacion de stocks con datos limitados -dorado en Colombia</vt:lpstr>
      <vt:lpstr>Qué es FishPath?</vt:lpstr>
      <vt:lpstr>PowerPoint Presentation</vt:lpstr>
      <vt:lpstr>PowerPoint Presentation</vt:lpstr>
      <vt:lpstr>Crecimiento (von Bertalanffy)</vt:lpstr>
      <vt:lpstr>Determinando edad en dorado</vt:lpstr>
      <vt:lpstr>PowerPoint Presentation</vt:lpstr>
      <vt:lpstr>PowerPoint Presentation</vt:lpstr>
      <vt:lpstr>PowerPoint Presentation</vt:lpstr>
      <vt:lpstr>PowerPoint Presentation</vt:lpstr>
      <vt:lpstr>PowerPoint Presentation</vt:lpstr>
      <vt:lpstr>Length and age at maturity</vt:lpstr>
      <vt:lpstr>PowerPoint Presentation</vt:lpstr>
      <vt:lpstr>PowerPoint Presentation</vt:lpstr>
      <vt:lpstr>Reproducción dorado</vt:lpstr>
      <vt:lpstr>Historia de vida (parámetros)</vt:lpstr>
      <vt:lpstr>PowerPoint Presentation</vt:lpstr>
      <vt:lpstr>PowerPoint Presentation</vt:lpstr>
      <vt:lpstr>PowerPoint Presentation</vt:lpstr>
    </vt:vector>
  </TitlesOfParts>
  <Manager/>
  <Company>Havforskningsinstituttet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FISHPATH</dc:title>
  <dc:subject/>
  <dc:creator>Rodriguez, Hector Antonio Andrade</dc:creator>
  <cp:keywords/>
  <dc:description/>
  <cp:lastModifiedBy>Rodriguez, Hector Antonio Andrade</cp:lastModifiedBy>
  <cp:revision>161</cp:revision>
  <dcterms:created xsi:type="dcterms:W3CDTF">2022-04-21T11:44:25Z</dcterms:created>
  <dcterms:modified xsi:type="dcterms:W3CDTF">2025-05-22T12:16:46Z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0x0101009148F5A04DDD49CBA7127AADA5FB792B00AADE34325A8B49CDA8BB4DB53328F214001B496BC5FD92554EA0BD81CEB416ADBB</vt:lpwstr>
  </property>
</Properties>
</file>